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9" r:id="rId4"/>
    <p:sldId id="258" r:id="rId5"/>
    <p:sldId id="260" r:id="rId6"/>
    <p:sldId id="261" r:id="rId7"/>
    <p:sldId id="262" r:id="rId8"/>
    <p:sldId id="263" r:id="rId9"/>
    <p:sldId id="264" r:id="rId10"/>
    <p:sldId id="265" r:id="rId11"/>
    <p:sldId id="270" r:id="rId12"/>
    <p:sldId id="271" r:id="rId13"/>
    <p:sldId id="272" r:id="rId14"/>
    <p:sldId id="273" r:id="rId15"/>
    <p:sldId id="274" r:id="rId16"/>
    <p:sldId id="275" r:id="rId17"/>
    <p:sldId id="277" r:id="rId18"/>
    <p:sldId id="290" r:id="rId19"/>
    <p:sldId id="291" r:id="rId20"/>
    <p:sldId id="292" r:id="rId21"/>
    <p:sldId id="293" r:id="rId22"/>
    <p:sldId id="294" r:id="rId23"/>
    <p:sldId id="295" r:id="rId24"/>
    <p:sldId id="296" r:id="rId25"/>
    <p:sldId id="281" r:id="rId26"/>
    <p:sldId id="282" r:id="rId27"/>
    <p:sldId id="283" r:id="rId28"/>
    <p:sldId id="284" r:id="rId29"/>
    <p:sldId id="285" r:id="rId30"/>
    <p:sldId id="286" r:id="rId31"/>
    <p:sldId id="287" r:id="rId32"/>
    <p:sldId id="280" r:id="rId33"/>
    <p:sldId id="288" r:id="rId34"/>
    <p:sldId id="289" r:id="rId35"/>
    <p:sldId id="297" r:id="rId36"/>
    <p:sldId id="299" r:id="rId37"/>
    <p:sldId id="298" r:id="rId38"/>
    <p:sldId id="300" r:id="rId39"/>
    <p:sldId id="301" r:id="rId4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ledning" id="{E0E565A9-C8E9-4EC8-A261-1CA9F38B0FD8}">
          <p14:sldIdLst>
            <p14:sldId id="256"/>
            <p14:sldId id="257"/>
          </p14:sldIdLst>
        </p14:section>
        <p14:section name="Verksamhetsanalys" id="{522A1914-A987-4043-82B4-AF021525EAE3}">
          <p14:sldIdLst>
            <p14:sldId id="259"/>
            <p14:sldId id="258"/>
            <p14:sldId id="260"/>
            <p14:sldId id="261"/>
            <p14:sldId id="262"/>
            <p14:sldId id="263"/>
          </p14:sldIdLst>
        </p14:section>
        <p14:section name="Strategianalys" id="{6451B84C-2B83-4417-8524-A58DA1C48169}">
          <p14:sldIdLst>
            <p14:sldId id="264"/>
            <p14:sldId id="265"/>
            <p14:sldId id="270"/>
            <p14:sldId id="271"/>
            <p14:sldId id="272"/>
            <p14:sldId id="273"/>
            <p14:sldId id="274"/>
            <p14:sldId id="275"/>
            <p14:sldId id="277"/>
          </p14:sldIdLst>
        </p14:section>
        <p14:section name="Kravlista &amp; Gruppens arbete" id="{74E2CE89-B30E-42D5-9826-FDC4E4727E6C}">
          <p14:sldIdLst>
            <p14:sldId id="290"/>
            <p14:sldId id="291"/>
            <p14:sldId id="292"/>
            <p14:sldId id="293"/>
            <p14:sldId id="294"/>
            <p14:sldId id="295"/>
            <p14:sldId id="296"/>
            <p14:sldId id="281"/>
            <p14:sldId id="282"/>
            <p14:sldId id="283"/>
            <p14:sldId id="284"/>
            <p14:sldId id="285"/>
            <p14:sldId id="286"/>
            <p14:sldId id="287"/>
          </p14:sldIdLst>
        </p14:section>
        <p14:section name="Strategi 2024-2028" id="{662A526B-D023-4FAB-8063-A64E2CF2C2B4}">
          <p14:sldIdLst>
            <p14:sldId id="280"/>
            <p14:sldId id="288"/>
            <p14:sldId id="289"/>
            <p14:sldId id="297"/>
            <p14:sldId id="299"/>
            <p14:sldId id="298"/>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0E"/>
    <a:srgbClr val="00540A"/>
    <a:srgbClr val="00AA45"/>
    <a:srgbClr val="4EA72E"/>
    <a:srgbClr val="C4DBBE"/>
    <a:srgbClr val="00AA46"/>
    <a:srgbClr val="54D864"/>
    <a:srgbClr val="009612"/>
    <a:srgbClr val="00B015"/>
    <a:srgbClr val="7AE08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A4F4D-A7FF-4080-B959-B1365AED7F19}" v="953" dt="2024-11-06T23:11:38.298"/>
    <p1510:client id="{AF30164B-8F96-4091-BD0F-9ED94E2389D4}" v="52" dt="2024-11-06T11:19:11.960"/>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435" autoAdjust="0"/>
  </p:normalViewPr>
  <p:slideViewPr>
    <p:cSldViewPr snapToGrid="0">
      <p:cViewPr>
        <p:scale>
          <a:sx n="90" d="100"/>
          <a:sy n="90" d="100"/>
        </p:scale>
        <p:origin x="4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sv-SE" dirty="0">
                <a:latin typeface="Avenir Next LT Pro" panose="020B0504020202020204" pitchFamily="34" charset="0"/>
              </a:rPr>
              <a:t>Marknadsandelar</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sv-SE"/>
        </a:p>
      </c:txPr>
    </c:title>
    <c:autoTitleDeleted val="0"/>
    <c:plotArea>
      <c:layout/>
      <c:barChart>
        <c:barDir val="col"/>
        <c:grouping val="clustered"/>
        <c:varyColors val="0"/>
        <c:ser>
          <c:idx val="0"/>
          <c:order val="0"/>
          <c:tx>
            <c:strRef>
              <c:f>Blad1!$B$1</c:f>
              <c:strCache>
                <c:ptCount val="1"/>
                <c:pt idx="0">
                  <c:v>Lidl</c:v>
                </c:pt>
              </c:strCache>
            </c:strRef>
          </c:tx>
          <c:spPr>
            <a:solidFill>
              <a:srgbClr val="0070C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Blad1!$B$2</c:f>
              <c:numCache>
                <c:formatCode>0%</c:formatCode>
                <c:ptCount val="1"/>
                <c:pt idx="0">
                  <c:v>0.04</c:v>
                </c:pt>
              </c:numCache>
            </c:numRef>
          </c:val>
          <c:extLst>
            <c:ext xmlns:c16="http://schemas.microsoft.com/office/drawing/2014/chart" uri="{C3380CC4-5D6E-409C-BE32-E72D297353CC}">
              <c16:uniqueId val="{00000000-171A-4D13-A1AA-54521CB2C207}"/>
            </c:ext>
          </c:extLst>
        </c:ser>
        <c:ser>
          <c:idx val="1"/>
          <c:order val="1"/>
          <c:tx>
            <c:strRef>
              <c:f>Blad1!$C$1</c:f>
              <c:strCache>
                <c:ptCount val="1"/>
                <c:pt idx="0">
                  <c:v>Coop</c:v>
                </c:pt>
              </c:strCache>
            </c:strRef>
          </c:tx>
          <c:spPr>
            <a:solidFill>
              <a:srgbClr val="00AB46"/>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Blad1!$C$2</c:f>
              <c:numCache>
                <c:formatCode>0%</c:formatCode>
                <c:ptCount val="1"/>
                <c:pt idx="0">
                  <c:v>0.17</c:v>
                </c:pt>
              </c:numCache>
            </c:numRef>
          </c:val>
          <c:extLst>
            <c:ext xmlns:c16="http://schemas.microsoft.com/office/drawing/2014/chart" uri="{C3380CC4-5D6E-409C-BE32-E72D297353CC}">
              <c16:uniqueId val="{00000001-171A-4D13-A1AA-54521CB2C207}"/>
            </c:ext>
          </c:extLst>
        </c:ser>
        <c:ser>
          <c:idx val="2"/>
          <c:order val="2"/>
          <c:tx>
            <c:strRef>
              <c:f>Blad1!$D$1</c:f>
              <c:strCache>
                <c:ptCount val="1"/>
                <c:pt idx="0">
                  <c:v>Axfood</c:v>
                </c:pt>
              </c:strCache>
            </c:strRef>
          </c:tx>
          <c:spPr>
            <a:solidFill>
              <a:schemeClr val="bg1"/>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Blad1!$D$2</c:f>
              <c:numCache>
                <c:formatCode>0%</c:formatCode>
                <c:ptCount val="1"/>
                <c:pt idx="0">
                  <c:v>0.25</c:v>
                </c:pt>
              </c:numCache>
            </c:numRef>
          </c:val>
          <c:extLst>
            <c:ext xmlns:c16="http://schemas.microsoft.com/office/drawing/2014/chart" uri="{C3380CC4-5D6E-409C-BE32-E72D297353CC}">
              <c16:uniqueId val="{00000002-171A-4D13-A1AA-54521CB2C207}"/>
            </c:ext>
          </c:extLst>
        </c:ser>
        <c:ser>
          <c:idx val="3"/>
          <c:order val="3"/>
          <c:tx>
            <c:strRef>
              <c:f>Blad1!$E$1</c:f>
              <c:strCache>
                <c:ptCount val="1"/>
                <c:pt idx="0">
                  <c:v>Ica</c:v>
                </c:pt>
              </c:strCache>
            </c:strRef>
          </c:tx>
          <c:spPr>
            <a:solidFill>
              <a:srgbClr val="FF0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Blad1!$E$2</c:f>
              <c:numCache>
                <c:formatCode>0%</c:formatCode>
                <c:ptCount val="1"/>
                <c:pt idx="0">
                  <c:v>0.5</c:v>
                </c:pt>
              </c:numCache>
            </c:numRef>
          </c:val>
          <c:extLst>
            <c:ext xmlns:c16="http://schemas.microsoft.com/office/drawing/2014/chart" uri="{C3380CC4-5D6E-409C-BE32-E72D297353CC}">
              <c16:uniqueId val="{00000003-171A-4D13-A1AA-54521CB2C207}"/>
            </c:ext>
          </c:extLst>
        </c:ser>
        <c:dLbls>
          <c:dLblPos val="outEnd"/>
          <c:showLegendKey val="0"/>
          <c:showVal val="1"/>
          <c:showCatName val="0"/>
          <c:showSerName val="0"/>
          <c:showPercent val="0"/>
          <c:showBubbleSize val="0"/>
        </c:dLbls>
        <c:gapWidth val="100"/>
        <c:overlap val="-24"/>
        <c:axId val="1776627584"/>
        <c:axId val="1776629504"/>
      </c:barChart>
      <c:catAx>
        <c:axId val="1776627584"/>
        <c:scaling>
          <c:orientation val="minMax"/>
        </c:scaling>
        <c:delete val="1"/>
        <c:axPos val="b"/>
        <c:numFmt formatCode="General" sourceLinked="1"/>
        <c:majorTickMark val="none"/>
        <c:minorTickMark val="none"/>
        <c:tickLblPos val="nextTo"/>
        <c:crossAx val="1776629504"/>
        <c:crosses val="autoZero"/>
        <c:auto val="1"/>
        <c:lblAlgn val="ctr"/>
        <c:lblOffset val="100"/>
        <c:noMultiLvlLbl val="0"/>
      </c:catAx>
      <c:valAx>
        <c:axId val="1776629504"/>
        <c:scaling>
          <c:orientation val="minMax"/>
        </c:scaling>
        <c:delete val="1"/>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77662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50000"/>
      </a:schemeClr>
    </a:solidFill>
    <a:ln>
      <a:noFill/>
    </a:ln>
    <a:effectLst/>
  </c:spPr>
  <c:txPr>
    <a:bodyPr/>
    <a:lstStyle/>
    <a:p>
      <a:pPr>
        <a:defRPr/>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sv-S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sv-SE" dirty="0">
                <a:latin typeface="Avenir Next LT Pro" panose="020B0504020202020204" pitchFamily="34" charset="0"/>
              </a:rPr>
              <a:t>Marknadsandelar</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sv-SE"/>
        </a:p>
      </c:txPr>
    </c:title>
    <c:autoTitleDeleted val="0"/>
    <c:plotArea>
      <c:layout/>
      <c:barChart>
        <c:barDir val="col"/>
        <c:grouping val="clustered"/>
        <c:varyColors val="0"/>
        <c:ser>
          <c:idx val="0"/>
          <c:order val="0"/>
          <c:tx>
            <c:strRef>
              <c:f>Blad1!$B$1</c:f>
              <c:strCache>
                <c:ptCount val="1"/>
                <c:pt idx="0">
                  <c:v>Lidl</c:v>
                </c:pt>
              </c:strCache>
            </c:strRef>
          </c:tx>
          <c:spPr>
            <a:solidFill>
              <a:srgbClr val="0070C0"/>
            </a:solidFill>
            <a:ln>
              <a:noFill/>
            </a:ln>
            <a:effectLst>
              <a:outerShdw blurRad="57150" dist="19050" dir="5400000" algn="ctr" rotWithShape="0">
                <a:srgbClr val="000000">
                  <a:alpha val="63000"/>
                </a:srgbClr>
              </a:outerShdw>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Avenir Next LT Pro" panose="020B0504020202020204" pitchFamily="34" charset="0"/>
                      <a:ea typeface="+mn-ea"/>
                      <a:cs typeface="+mn-cs"/>
                    </a:defRPr>
                  </a:pPr>
                  <a:endParaRPr lang="sv-SE"/>
                </a:p>
              </c:txPr>
              <c:dLblPos val="outEnd"/>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F17F-42C9-8BF7-847AE82E12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Blad1!$B$2</c:f>
              <c:numCache>
                <c:formatCode>0%</c:formatCode>
                <c:ptCount val="1"/>
                <c:pt idx="0">
                  <c:v>0.04</c:v>
                </c:pt>
              </c:numCache>
            </c:numRef>
          </c:val>
          <c:extLst>
            <c:ext xmlns:c16="http://schemas.microsoft.com/office/drawing/2014/chart" uri="{C3380CC4-5D6E-409C-BE32-E72D297353CC}">
              <c16:uniqueId val="{00000000-171A-4D13-A1AA-54521CB2C207}"/>
            </c:ext>
          </c:extLst>
        </c:ser>
        <c:ser>
          <c:idx val="1"/>
          <c:order val="1"/>
          <c:tx>
            <c:strRef>
              <c:f>Blad1!$C$1</c:f>
              <c:strCache>
                <c:ptCount val="1"/>
                <c:pt idx="0">
                  <c:v>Coop</c:v>
                </c:pt>
              </c:strCache>
            </c:strRef>
          </c:tx>
          <c:spPr>
            <a:solidFill>
              <a:srgbClr val="00AB46"/>
            </a:solidFill>
            <a:ln>
              <a:noFill/>
            </a:ln>
            <a:effectLst>
              <a:outerShdw blurRad="57150" dist="19050" dir="5400000" algn="ctr" rotWithShape="0">
                <a:srgbClr val="000000">
                  <a:alpha val="63000"/>
                </a:srgbClr>
              </a:outerShdw>
            </a:effectLst>
          </c:spPr>
          <c:invertIfNegative val="0"/>
          <c:dLbls>
            <c:dLbl>
              <c:idx val="0"/>
              <c:dLblPos val="outEnd"/>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1-F17F-42C9-8BF7-847AE82E12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Avenir Next LT Pro" panose="020B0504020202020204" pitchFamily="34" charset="0"/>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Blad1!$C$2</c:f>
              <c:numCache>
                <c:formatCode>0%</c:formatCode>
                <c:ptCount val="1"/>
                <c:pt idx="0">
                  <c:v>0.17</c:v>
                </c:pt>
              </c:numCache>
            </c:numRef>
          </c:val>
          <c:extLst>
            <c:ext xmlns:c16="http://schemas.microsoft.com/office/drawing/2014/chart" uri="{C3380CC4-5D6E-409C-BE32-E72D297353CC}">
              <c16:uniqueId val="{00000001-171A-4D13-A1AA-54521CB2C207}"/>
            </c:ext>
          </c:extLst>
        </c:ser>
        <c:ser>
          <c:idx val="2"/>
          <c:order val="2"/>
          <c:tx>
            <c:strRef>
              <c:f>Blad1!$D$1</c:f>
              <c:strCache>
                <c:ptCount val="1"/>
                <c:pt idx="0">
                  <c:v>Axfood</c:v>
                </c:pt>
              </c:strCache>
            </c:strRef>
          </c:tx>
          <c:spPr>
            <a:solidFill>
              <a:schemeClr val="bg1"/>
            </a:solidFill>
            <a:ln>
              <a:noFill/>
            </a:ln>
            <a:effectLst>
              <a:outerShdw blurRad="57150" dist="19050" dir="5400000" algn="ctr" rotWithShape="0">
                <a:srgbClr val="000000">
                  <a:alpha val="63000"/>
                </a:srgbClr>
              </a:outerShdw>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Avenir Next LT Pro" panose="020B0504020202020204" pitchFamily="34" charset="0"/>
                      <a:ea typeface="+mn-ea"/>
                      <a:cs typeface="+mn-cs"/>
                    </a:defRPr>
                  </a:pPr>
                  <a:endParaRPr lang="sv-SE"/>
                </a:p>
              </c:txPr>
              <c:dLblPos val="outEnd"/>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F17F-42C9-8BF7-847AE82E12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Blad1!$D$2</c:f>
              <c:numCache>
                <c:formatCode>0%</c:formatCode>
                <c:ptCount val="1"/>
                <c:pt idx="0">
                  <c:v>0.25</c:v>
                </c:pt>
              </c:numCache>
            </c:numRef>
          </c:val>
          <c:extLst>
            <c:ext xmlns:c16="http://schemas.microsoft.com/office/drawing/2014/chart" uri="{C3380CC4-5D6E-409C-BE32-E72D297353CC}">
              <c16:uniqueId val="{00000002-171A-4D13-A1AA-54521CB2C207}"/>
            </c:ext>
          </c:extLst>
        </c:ser>
        <c:ser>
          <c:idx val="3"/>
          <c:order val="3"/>
          <c:tx>
            <c:strRef>
              <c:f>Blad1!$E$1</c:f>
              <c:strCache>
                <c:ptCount val="1"/>
                <c:pt idx="0">
                  <c:v>Ica</c:v>
                </c:pt>
              </c:strCache>
            </c:strRef>
          </c:tx>
          <c:spPr>
            <a:solidFill>
              <a:srgbClr val="FF0000"/>
            </a:solidFill>
            <a:ln>
              <a:noFill/>
            </a:ln>
            <a:effectLst>
              <a:outerShdw blurRad="57150" dist="19050" dir="5400000" algn="ctr" rotWithShape="0">
                <a:srgbClr val="000000">
                  <a:alpha val="63000"/>
                </a:srgbClr>
              </a:outerShdw>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Avenir Next LT Pro" panose="020B0504020202020204" pitchFamily="34" charset="0"/>
                      <a:ea typeface="+mn-ea"/>
                      <a:cs typeface="+mn-cs"/>
                    </a:defRPr>
                  </a:pPr>
                  <a:endParaRPr lang="sv-SE"/>
                </a:p>
              </c:txPr>
              <c:dLblPos val="outEnd"/>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F17F-42C9-8BF7-847AE82E12D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sv-SE"/>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Blad1!$A$2</c:f>
              <c:strCache>
                <c:ptCount val="1"/>
                <c:pt idx="0">
                  <c:v>Marknadsandel</c:v>
                </c:pt>
              </c:strCache>
            </c:strRef>
          </c:cat>
          <c:val>
            <c:numRef>
              <c:f>Blad1!$E$2</c:f>
              <c:numCache>
                <c:formatCode>0%</c:formatCode>
                <c:ptCount val="1"/>
                <c:pt idx="0">
                  <c:v>0.5</c:v>
                </c:pt>
              </c:numCache>
            </c:numRef>
          </c:val>
          <c:extLst>
            <c:ext xmlns:c16="http://schemas.microsoft.com/office/drawing/2014/chart" uri="{C3380CC4-5D6E-409C-BE32-E72D297353CC}">
              <c16:uniqueId val="{00000003-171A-4D13-A1AA-54521CB2C207}"/>
            </c:ext>
          </c:extLst>
        </c:ser>
        <c:dLbls>
          <c:dLblPos val="outEnd"/>
          <c:showLegendKey val="0"/>
          <c:showVal val="1"/>
          <c:showCatName val="0"/>
          <c:showSerName val="0"/>
          <c:showPercent val="0"/>
          <c:showBubbleSize val="0"/>
        </c:dLbls>
        <c:gapWidth val="100"/>
        <c:overlap val="-24"/>
        <c:axId val="1776627584"/>
        <c:axId val="1776629504"/>
      </c:barChart>
      <c:catAx>
        <c:axId val="1776627584"/>
        <c:scaling>
          <c:orientation val="minMax"/>
        </c:scaling>
        <c:delete val="1"/>
        <c:axPos val="b"/>
        <c:numFmt formatCode="General" sourceLinked="1"/>
        <c:majorTickMark val="none"/>
        <c:minorTickMark val="none"/>
        <c:tickLblPos val="nextTo"/>
        <c:crossAx val="1776629504"/>
        <c:crosses val="autoZero"/>
        <c:auto val="1"/>
        <c:lblAlgn val="ctr"/>
        <c:lblOffset val="100"/>
        <c:noMultiLvlLbl val="0"/>
      </c:catAx>
      <c:valAx>
        <c:axId val="1776629504"/>
        <c:scaling>
          <c:orientation val="minMax"/>
        </c:scaling>
        <c:delete val="1"/>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77662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50000"/>
      </a:schemeClr>
    </a:solidFill>
    <a:ln>
      <a:noFill/>
    </a:ln>
    <a:effectLst/>
  </c:spPr>
  <c:txPr>
    <a:bodyPr/>
    <a:lstStyle/>
    <a:p>
      <a:pPr>
        <a:defRPr/>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CE4854-739D-4824-B334-984F87A6B948}"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lang="sv-SE"/>
        </a:p>
      </dgm:t>
    </dgm:pt>
    <dgm:pt modelId="{6E144044-1D64-4305-95ED-A941CC2217A6}">
      <dgm:prSet phldrT="[Text]"/>
      <dgm:spPr/>
      <dgm:t>
        <a:bodyPr/>
        <a:lstStyle/>
        <a:p>
          <a:r>
            <a:rPr lang="sv-SE" b="1" dirty="0">
              <a:latin typeface="Avenir Next LT Pro" panose="020B0504020202020204" pitchFamily="34" charset="0"/>
            </a:rPr>
            <a:t>Kontor</a:t>
          </a:r>
        </a:p>
      </dgm:t>
    </dgm:pt>
    <dgm:pt modelId="{E578BB82-835B-4E0F-9385-0C5096F2214A}" type="parTrans" cxnId="{97C21866-E293-4572-9BA7-2CB3EE1111CF}">
      <dgm:prSet/>
      <dgm:spPr/>
      <dgm:t>
        <a:bodyPr/>
        <a:lstStyle/>
        <a:p>
          <a:endParaRPr lang="sv-SE"/>
        </a:p>
      </dgm:t>
    </dgm:pt>
    <dgm:pt modelId="{3B4732A7-CCFF-4D82-8D3E-BDADB542AAB9}" type="sibTrans" cxnId="{97C21866-E293-4572-9BA7-2CB3EE1111CF}">
      <dgm:prSet/>
      <dgm:spPr/>
      <dgm:t>
        <a:bodyPr/>
        <a:lstStyle/>
        <a:p>
          <a:endParaRPr lang="sv-SE"/>
        </a:p>
      </dgm:t>
    </dgm:pt>
    <dgm:pt modelId="{9CD51A13-E9F9-4EC4-B3F6-EA7DC6A911C5}">
      <dgm:prSet phldrT="[Text]"/>
      <dgm:spPr/>
      <dgm:t>
        <a:bodyPr/>
        <a:lstStyle/>
        <a:p>
          <a:r>
            <a:rPr lang="sv-SE" b="1" dirty="0">
              <a:solidFill>
                <a:srgbClr val="00540A"/>
              </a:solidFill>
              <a:latin typeface="Avenir Next LT Pro" panose="020B0504020202020204" pitchFamily="34" charset="0"/>
            </a:rPr>
            <a:t>Hårdvara</a:t>
          </a:r>
        </a:p>
      </dgm:t>
    </dgm:pt>
    <dgm:pt modelId="{42E334D8-BB51-410E-8DFC-4C12674ECBB8}" type="parTrans" cxnId="{8AFF753E-5CDB-43F6-BA8E-5C862CB64CF7}">
      <dgm:prSet/>
      <dgm:spPr/>
      <dgm:t>
        <a:bodyPr/>
        <a:lstStyle/>
        <a:p>
          <a:endParaRPr lang="sv-SE"/>
        </a:p>
      </dgm:t>
    </dgm:pt>
    <dgm:pt modelId="{5DEDD553-BEFA-44BB-95FD-C01343F9210D}" type="sibTrans" cxnId="{8AFF753E-5CDB-43F6-BA8E-5C862CB64CF7}">
      <dgm:prSet/>
      <dgm:spPr/>
      <dgm:t>
        <a:bodyPr/>
        <a:lstStyle/>
        <a:p>
          <a:endParaRPr lang="sv-SE"/>
        </a:p>
      </dgm:t>
    </dgm:pt>
    <dgm:pt modelId="{A7BB9F2F-24EC-4300-94B3-4A4C1FF86879}">
      <dgm:prSet phldrT="[Text]"/>
      <dgm:spPr/>
      <dgm:t>
        <a:bodyPr/>
        <a:lstStyle/>
        <a:p>
          <a:r>
            <a:rPr lang="sv-SE" b="1" dirty="0">
              <a:solidFill>
                <a:srgbClr val="00540A"/>
              </a:solidFill>
              <a:latin typeface="Avenir Next LT Pro" panose="020B0504020202020204" pitchFamily="34" charset="0"/>
            </a:rPr>
            <a:t>Mjukvara</a:t>
          </a:r>
        </a:p>
      </dgm:t>
    </dgm:pt>
    <dgm:pt modelId="{5DF963C5-7FC0-4320-A85B-AD3A89EEE191}" type="parTrans" cxnId="{297C2F78-3D94-422F-886F-51C83A8C81C5}">
      <dgm:prSet/>
      <dgm:spPr/>
      <dgm:t>
        <a:bodyPr/>
        <a:lstStyle/>
        <a:p>
          <a:endParaRPr lang="sv-SE"/>
        </a:p>
      </dgm:t>
    </dgm:pt>
    <dgm:pt modelId="{A95DC615-AC2C-43B9-8625-8AE2249DC743}" type="sibTrans" cxnId="{297C2F78-3D94-422F-886F-51C83A8C81C5}">
      <dgm:prSet/>
      <dgm:spPr/>
      <dgm:t>
        <a:bodyPr/>
        <a:lstStyle/>
        <a:p>
          <a:endParaRPr lang="sv-SE"/>
        </a:p>
      </dgm:t>
    </dgm:pt>
    <dgm:pt modelId="{AFAF7B40-1101-43BF-A70E-6A1A50D421F0}">
      <dgm:prSet phldrT="[Text]"/>
      <dgm:spPr/>
      <dgm:t>
        <a:bodyPr/>
        <a:lstStyle/>
        <a:p>
          <a:r>
            <a:rPr lang="sv-SE" b="1" dirty="0">
              <a:latin typeface="Avenir Next LT Pro" panose="020B0504020202020204" pitchFamily="34" charset="0"/>
            </a:rPr>
            <a:t>Lager &amp; Butik</a:t>
          </a:r>
        </a:p>
      </dgm:t>
    </dgm:pt>
    <dgm:pt modelId="{8CC1352F-E83A-436B-AE73-27B3DC7CF4BF}" type="parTrans" cxnId="{C2F6B5DA-1DD3-4C11-AB45-ABFC4071CD92}">
      <dgm:prSet/>
      <dgm:spPr/>
      <dgm:t>
        <a:bodyPr/>
        <a:lstStyle/>
        <a:p>
          <a:endParaRPr lang="sv-SE"/>
        </a:p>
      </dgm:t>
    </dgm:pt>
    <dgm:pt modelId="{61FA551F-D844-4BB2-9A9B-39C1B539F4A5}" type="sibTrans" cxnId="{C2F6B5DA-1DD3-4C11-AB45-ABFC4071CD92}">
      <dgm:prSet/>
      <dgm:spPr/>
      <dgm:t>
        <a:bodyPr/>
        <a:lstStyle/>
        <a:p>
          <a:endParaRPr lang="sv-SE"/>
        </a:p>
      </dgm:t>
    </dgm:pt>
    <dgm:pt modelId="{AAF577FF-1839-4BC9-A711-CDEF86019A39}">
      <dgm:prSet phldrT="[Text]"/>
      <dgm:spPr/>
      <dgm:t>
        <a:bodyPr/>
        <a:lstStyle/>
        <a:p>
          <a:r>
            <a:rPr lang="sv-SE" b="1" dirty="0">
              <a:solidFill>
                <a:srgbClr val="00540A"/>
              </a:solidFill>
              <a:latin typeface="Avenir Next LT Pro" panose="020B0504020202020204" pitchFamily="34" charset="0"/>
            </a:rPr>
            <a:t>Rapportverktyg</a:t>
          </a:r>
        </a:p>
      </dgm:t>
    </dgm:pt>
    <dgm:pt modelId="{71F58B15-AA68-4A82-BE17-4DCF26EAC149}" type="parTrans" cxnId="{ACAC302F-1D79-4B1D-9DFA-8CD7B3A8A6BE}">
      <dgm:prSet/>
      <dgm:spPr/>
      <dgm:t>
        <a:bodyPr/>
        <a:lstStyle/>
        <a:p>
          <a:endParaRPr lang="sv-SE"/>
        </a:p>
      </dgm:t>
    </dgm:pt>
    <dgm:pt modelId="{ECB2D097-5ECB-4758-85E1-E3BFDB2844E7}" type="sibTrans" cxnId="{ACAC302F-1D79-4B1D-9DFA-8CD7B3A8A6BE}">
      <dgm:prSet/>
      <dgm:spPr/>
      <dgm:t>
        <a:bodyPr/>
        <a:lstStyle/>
        <a:p>
          <a:endParaRPr lang="sv-SE"/>
        </a:p>
      </dgm:t>
    </dgm:pt>
    <dgm:pt modelId="{642ECE06-C75D-4C7A-A49F-E3A730A78310}">
      <dgm:prSet phldrT="[Text]"/>
      <dgm:spPr/>
      <dgm:t>
        <a:bodyPr/>
        <a:lstStyle/>
        <a:p>
          <a:r>
            <a:rPr lang="sv-SE" b="1" dirty="0">
              <a:solidFill>
                <a:srgbClr val="00540A"/>
              </a:solidFill>
              <a:latin typeface="Avenir Next LT Pro" panose="020B0504020202020204" pitchFamily="34" charset="0"/>
            </a:rPr>
            <a:t>Regler och Lagar</a:t>
          </a:r>
        </a:p>
      </dgm:t>
    </dgm:pt>
    <dgm:pt modelId="{069D4424-F57A-4B95-9445-13DDD19B8575}" type="parTrans" cxnId="{12749AED-15D2-43DF-8F79-79AE1AA4E39F}">
      <dgm:prSet/>
      <dgm:spPr/>
      <dgm:t>
        <a:bodyPr/>
        <a:lstStyle/>
        <a:p>
          <a:endParaRPr lang="sv-SE"/>
        </a:p>
      </dgm:t>
    </dgm:pt>
    <dgm:pt modelId="{BD0D912F-3E51-4C88-86A4-6DDAA6216886}" type="sibTrans" cxnId="{12749AED-15D2-43DF-8F79-79AE1AA4E39F}">
      <dgm:prSet/>
      <dgm:spPr/>
      <dgm:t>
        <a:bodyPr/>
        <a:lstStyle/>
        <a:p>
          <a:endParaRPr lang="sv-SE"/>
        </a:p>
      </dgm:t>
    </dgm:pt>
    <dgm:pt modelId="{89091FCF-858C-4F78-88BB-77EDE6DA2746}">
      <dgm:prSet phldrT="[Text]"/>
      <dgm:spPr/>
      <dgm:t>
        <a:bodyPr/>
        <a:lstStyle/>
        <a:p>
          <a:r>
            <a:rPr lang="sv-SE" b="1" dirty="0">
              <a:latin typeface="Avenir Next LT Pro" panose="020B0504020202020204" pitchFamily="34" charset="0"/>
            </a:rPr>
            <a:t>Online</a:t>
          </a:r>
        </a:p>
      </dgm:t>
    </dgm:pt>
    <dgm:pt modelId="{8BFF851D-0CBA-4B0E-9499-0AC9E0571E09}" type="parTrans" cxnId="{AEA6894E-8E90-4DF3-B06C-FFD665B53191}">
      <dgm:prSet/>
      <dgm:spPr/>
      <dgm:t>
        <a:bodyPr/>
        <a:lstStyle/>
        <a:p>
          <a:endParaRPr lang="sv-SE"/>
        </a:p>
      </dgm:t>
    </dgm:pt>
    <dgm:pt modelId="{58D0974C-B5BE-4591-8881-DA60535F6DCD}" type="sibTrans" cxnId="{AEA6894E-8E90-4DF3-B06C-FFD665B53191}">
      <dgm:prSet/>
      <dgm:spPr/>
      <dgm:t>
        <a:bodyPr/>
        <a:lstStyle/>
        <a:p>
          <a:endParaRPr lang="sv-SE"/>
        </a:p>
      </dgm:t>
    </dgm:pt>
    <dgm:pt modelId="{8A36922B-6860-4E8F-A64D-8C56B2D0E9BA}">
      <dgm:prSet phldrT="[Text]"/>
      <dgm:spPr/>
      <dgm:t>
        <a:bodyPr/>
        <a:lstStyle/>
        <a:p>
          <a:r>
            <a:rPr lang="sv-SE" b="1" dirty="0">
              <a:solidFill>
                <a:srgbClr val="00540A"/>
              </a:solidFill>
              <a:latin typeface="Avenir Next LT Pro" panose="020B0504020202020204" pitchFamily="34" charset="0"/>
            </a:rPr>
            <a:t>App/Hemsida</a:t>
          </a:r>
        </a:p>
      </dgm:t>
    </dgm:pt>
    <dgm:pt modelId="{9276FB46-BF3D-4366-B307-BED470607F19}" type="parTrans" cxnId="{E27EA2F9-406B-4FC5-8778-975F4C2FA854}">
      <dgm:prSet/>
      <dgm:spPr/>
      <dgm:t>
        <a:bodyPr/>
        <a:lstStyle/>
        <a:p>
          <a:endParaRPr lang="sv-SE"/>
        </a:p>
      </dgm:t>
    </dgm:pt>
    <dgm:pt modelId="{A6F22F9C-D10B-451E-B864-474FF92BA1A4}" type="sibTrans" cxnId="{E27EA2F9-406B-4FC5-8778-975F4C2FA854}">
      <dgm:prSet/>
      <dgm:spPr/>
      <dgm:t>
        <a:bodyPr/>
        <a:lstStyle/>
        <a:p>
          <a:endParaRPr lang="sv-SE"/>
        </a:p>
      </dgm:t>
    </dgm:pt>
    <dgm:pt modelId="{20112735-B8A8-43CF-B5E6-24F0E8EE56B3}">
      <dgm:prSet phldrT="[Text]"/>
      <dgm:spPr/>
      <dgm:t>
        <a:bodyPr/>
        <a:lstStyle/>
        <a:p>
          <a:r>
            <a:rPr lang="sv-SE" b="1" dirty="0">
              <a:solidFill>
                <a:srgbClr val="00540A"/>
              </a:solidFill>
              <a:latin typeface="Avenir Next LT Pro" panose="020B0504020202020204" pitchFamily="34" charset="0"/>
            </a:rPr>
            <a:t>Realtidsdata och insamling</a:t>
          </a:r>
        </a:p>
      </dgm:t>
    </dgm:pt>
    <dgm:pt modelId="{5FA1C7E4-93AC-4D7C-B839-745B2384762E}" type="parTrans" cxnId="{8C81BD39-4FC2-4D41-991B-76773276743F}">
      <dgm:prSet/>
      <dgm:spPr/>
      <dgm:t>
        <a:bodyPr/>
        <a:lstStyle/>
        <a:p>
          <a:endParaRPr lang="sv-SE"/>
        </a:p>
      </dgm:t>
    </dgm:pt>
    <dgm:pt modelId="{A6076DA4-1499-4130-AF2F-F4FAAB93DBFA}" type="sibTrans" cxnId="{8C81BD39-4FC2-4D41-991B-76773276743F}">
      <dgm:prSet/>
      <dgm:spPr/>
      <dgm:t>
        <a:bodyPr/>
        <a:lstStyle/>
        <a:p>
          <a:endParaRPr lang="sv-SE"/>
        </a:p>
      </dgm:t>
    </dgm:pt>
    <dgm:pt modelId="{8E545748-9184-4260-8B46-43E19015159A}">
      <dgm:prSet phldrT="[Text]"/>
      <dgm:spPr/>
      <dgm:t>
        <a:bodyPr/>
        <a:lstStyle/>
        <a:p>
          <a:r>
            <a:rPr lang="sv-SE" b="1" dirty="0">
              <a:solidFill>
                <a:srgbClr val="00540A"/>
              </a:solidFill>
              <a:latin typeface="Avenir Next LT Pro" panose="020B0504020202020204" pitchFamily="34" charset="0"/>
            </a:rPr>
            <a:t>Övrig personal</a:t>
          </a:r>
        </a:p>
      </dgm:t>
    </dgm:pt>
    <dgm:pt modelId="{CB87FEF3-55E6-4669-936B-B1BD7FEB91BF}" type="parTrans" cxnId="{E967896D-D94A-45F6-BACD-F05CD3119D6E}">
      <dgm:prSet/>
      <dgm:spPr/>
      <dgm:t>
        <a:bodyPr/>
        <a:lstStyle/>
        <a:p>
          <a:endParaRPr lang="sv-SE"/>
        </a:p>
      </dgm:t>
    </dgm:pt>
    <dgm:pt modelId="{2E2C1FEF-3BE1-4F63-AD9F-9E60E6C7F6BA}" type="sibTrans" cxnId="{E967896D-D94A-45F6-BACD-F05CD3119D6E}">
      <dgm:prSet/>
      <dgm:spPr/>
      <dgm:t>
        <a:bodyPr/>
        <a:lstStyle/>
        <a:p>
          <a:endParaRPr lang="sv-SE"/>
        </a:p>
      </dgm:t>
    </dgm:pt>
    <dgm:pt modelId="{A64C085B-F01B-484E-8760-85C412D3D0B4}">
      <dgm:prSet phldrT="[Text]"/>
      <dgm:spPr/>
      <dgm:t>
        <a:bodyPr/>
        <a:lstStyle/>
        <a:p>
          <a:r>
            <a:rPr lang="sv-SE" b="1" dirty="0">
              <a:latin typeface="Avenir Next LT Pro" panose="020B0504020202020204" pitchFamily="34" charset="0"/>
            </a:rPr>
            <a:t>Utbildning</a:t>
          </a:r>
        </a:p>
      </dgm:t>
    </dgm:pt>
    <dgm:pt modelId="{8F0104F4-D2E5-4ECB-AA87-2B006F4BC2A3}" type="parTrans" cxnId="{403A749F-08C4-452C-8C6A-9F159B776C9F}">
      <dgm:prSet/>
      <dgm:spPr/>
      <dgm:t>
        <a:bodyPr/>
        <a:lstStyle/>
        <a:p>
          <a:endParaRPr lang="sv-SE"/>
        </a:p>
      </dgm:t>
    </dgm:pt>
    <dgm:pt modelId="{50C375B7-2A14-4796-9A32-2DFFDDD30925}" type="sibTrans" cxnId="{403A749F-08C4-452C-8C6A-9F159B776C9F}">
      <dgm:prSet/>
      <dgm:spPr/>
      <dgm:t>
        <a:bodyPr/>
        <a:lstStyle/>
        <a:p>
          <a:endParaRPr lang="sv-SE"/>
        </a:p>
      </dgm:t>
    </dgm:pt>
    <dgm:pt modelId="{AED97A0B-0EB9-4B2C-97A1-4A2A809BDFE1}">
      <dgm:prSet phldrT="[Text]"/>
      <dgm:spPr/>
      <dgm:t>
        <a:bodyPr/>
        <a:lstStyle/>
        <a:p>
          <a:r>
            <a:rPr lang="sv-SE" b="1" dirty="0">
              <a:solidFill>
                <a:srgbClr val="00540A"/>
              </a:solidFill>
              <a:latin typeface="Avenir Next LT Pro" panose="020B0504020202020204" pitchFamily="34" charset="0"/>
            </a:rPr>
            <a:t>Chefer och nyckelroller</a:t>
          </a:r>
        </a:p>
      </dgm:t>
    </dgm:pt>
    <dgm:pt modelId="{BC4ACAC1-0885-4DA2-9C00-4701CC8DF180}" type="parTrans" cxnId="{38A93CD0-90F4-43FF-9A57-E2969DBF380C}">
      <dgm:prSet/>
      <dgm:spPr/>
      <dgm:t>
        <a:bodyPr/>
        <a:lstStyle/>
        <a:p>
          <a:endParaRPr lang="sv-SE"/>
        </a:p>
      </dgm:t>
    </dgm:pt>
    <dgm:pt modelId="{554429F0-74CC-474A-97C5-05FE71E72F55}" type="sibTrans" cxnId="{38A93CD0-90F4-43FF-9A57-E2969DBF380C}">
      <dgm:prSet/>
      <dgm:spPr/>
      <dgm:t>
        <a:bodyPr/>
        <a:lstStyle/>
        <a:p>
          <a:endParaRPr lang="sv-SE"/>
        </a:p>
      </dgm:t>
    </dgm:pt>
    <dgm:pt modelId="{FB6029AB-F51E-4B29-AB5A-B5179B8B8085}">
      <dgm:prSet phldrT="[Text]"/>
      <dgm:spPr/>
      <dgm:t>
        <a:bodyPr/>
        <a:lstStyle/>
        <a:p>
          <a:r>
            <a:rPr lang="sv-SE" b="1" dirty="0">
              <a:solidFill>
                <a:srgbClr val="00540A"/>
              </a:solidFill>
              <a:latin typeface="Avenir Next LT Pro" panose="020B0504020202020204" pitchFamily="34" charset="0"/>
            </a:rPr>
            <a:t>Molnlösningar för intern hantering</a:t>
          </a:r>
        </a:p>
      </dgm:t>
    </dgm:pt>
    <dgm:pt modelId="{C7BD519B-B155-48D3-856C-059110541F5E}" type="parTrans" cxnId="{84DFE8F9-4841-4E1F-B210-44EA2E064D05}">
      <dgm:prSet/>
      <dgm:spPr/>
      <dgm:t>
        <a:bodyPr/>
        <a:lstStyle/>
        <a:p>
          <a:endParaRPr lang="sv-SE"/>
        </a:p>
      </dgm:t>
    </dgm:pt>
    <dgm:pt modelId="{DA0ECB52-E0EE-4CA5-954F-CF58CD39C206}" type="sibTrans" cxnId="{84DFE8F9-4841-4E1F-B210-44EA2E064D05}">
      <dgm:prSet/>
      <dgm:spPr/>
      <dgm:t>
        <a:bodyPr/>
        <a:lstStyle/>
        <a:p>
          <a:endParaRPr lang="sv-SE"/>
        </a:p>
      </dgm:t>
    </dgm:pt>
    <dgm:pt modelId="{14CF7DED-1169-45B4-A375-CAF27ADB3E3C}">
      <dgm:prSet phldrT="[Text]"/>
      <dgm:spPr/>
      <dgm:t>
        <a:bodyPr/>
        <a:lstStyle/>
        <a:p>
          <a:r>
            <a:rPr lang="sv-SE" b="1" dirty="0">
              <a:solidFill>
                <a:srgbClr val="00540A"/>
              </a:solidFill>
              <a:latin typeface="Avenir Next LT Pro" panose="020B0504020202020204" pitchFamily="34" charset="0"/>
            </a:rPr>
            <a:t>Löpande återkoppling på förbättringar</a:t>
          </a:r>
        </a:p>
      </dgm:t>
    </dgm:pt>
    <dgm:pt modelId="{E72C65C7-A4F3-47C2-9F94-4F26550761D7}" type="parTrans" cxnId="{11DD0089-C745-434B-9608-0A02C8DDB6CD}">
      <dgm:prSet/>
      <dgm:spPr/>
      <dgm:t>
        <a:bodyPr/>
        <a:lstStyle/>
        <a:p>
          <a:endParaRPr lang="sv-SE"/>
        </a:p>
      </dgm:t>
    </dgm:pt>
    <dgm:pt modelId="{24264592-FA3B-4BAA-BFA9-C2DCF156038A}" type="sibTrans" cxnId="{11DD0089-C745-434B-9608-0A02C8DDB6CD}">
      <dgm:prSet/>
      <dgm:spPr/>
      <dgm:t>
        <a:bodyPr/>
        <a:lstStyle/>
        <a:p>
          <a:endParaRPr lang="sv-SE"/>
        </a:p>
      </dgm:t>
    </dgm:pt>
    <dgm:pt modelId="{271B0AFF-9A84-4242-9860-7E0C67A04FA0}">
      <dgm:prSet phldrT="[Text]"/>
      <dgm:spPr/>
      <dgm:t>
        <a:bodyPr/>
        <a:lstStyle/>
        <a:p>
          <a:r>
            <a:rPr lang="sv-SE" b="1" dirty="0">
              <a:solidFill>
                <a:srgbClr val="00540A"/>
              </a:solidFill>
              <a:latin typeface="Avenir Next LT Pro" panose="020B0504020202020204" pitchFamily="34" charset="0"/>
            </a:rPr>
            <a:t>AI och IoT genomsyrar verksamheten för snabbare arbetsflöden</a:t>
          </a:r>
        </a:p>
      </dgm:t>
    </dgm:pt>
    <dgm:pt modelId="{35805019-E489-477E-92F9-F7940DD3DCC3}" type="parTrans" cxnId="{059F67E3-83B5-4557-BC3C-F227F0248F4F}">
      <dgm:prSet/>
      <dgm:spPr/>
      <dgm:t>
        <a:bodyPr/>
        <a:lstStyle/>
        <a:p>
          <a:endParaRPr lang="sv-SE"/>
        </a:p>
      </dgm:t>
    </dgm:pt>
    <dgm:pt modelId="{92E7A15B-26AA-4E86-B059-D87AFA47557D}" type="sibTrans" cxnId="{059F67E3-83B5-4557-BC3C-F227F0248F4F}">
      <dgm:prSet/>
      <dgm:spPr/>
      <dgm:t>
        <a:bodyPr/>
        <a:lstStyle/>
        <a:p>
          <a:endParaRPr lang="sv-SE"/>
        </a:p>
      </dgm:t>
    </dgm:pt>
    <dgm:pt modelId="{1F3B95A1-DE65-4849-916F-EE954D156965}">
      <dgm:prSet phldrT="[Text]"/>
      <dgm:spPr/>
      <dgm:t>
        <a:bodyPr/>
        <a:lstStyle/>
        <a:p>
          <a:r>
            <a:rPr lang="sv-SE" b="1" dirty="0">
              <a:solidFill>
                <a:srgbClr val="00540A"/>
              </a:solidFill>
              <a:latin typeface="Avenir Next LT Pro" panose="020B0504020202020204" pitchFamily="34" charset="0"/>
            </a:rPr>
            <a:t>Förenklad återkoppling för snabbare utveckling inom avdelningen</a:t>
          </a:r>
        </a:p>
      </dgm:t>
    </dgm:pt>
    <dgm:pt modelId="{B3182849-3F0F-44FB-B570-3A1202189C11}" type="parTrans" cxnId="{9BC0117A-FE1E-4C63-B3A0-A28D924FE335}">
      <dgm:prSet/>
      <dgm:spPr/>
      <dgm:t>
        <a:bodyPr/>
        <a:lstStyle/>
        <a:p>
          <a:endParaRPr lang="sv-SE"/>
        </a:p>
      </dgm:t>
    </dgm:pt>
    <dgm:pt modelId="{DE5CBBA2-EF01-4B92-A7AD-EED6E91209D9}" type="sibTrans" cxnId="{9BC0117A-FE1E-4C63-B3A0-A28D924FE335}">
      <dgm:prSet/>
      <dgm:spPr/>
      <dgm:t>
        <a:bodyPr/>
        <a:lstStyle/>
        <a:p>
          <a:endParaRPr lang="sv-SE"/>
        </a:p>
      </dgm:t>
    </dgm:pt>
    <dgm:pt modelId="{7C9023E6-B14C-41C6-BA82-2262A66B174F}" type="pres">
      <dgm:prSet presAssocID="{8FCE4854-739D-4824-B334-984F87A6B948}" presName="Name0" presStyleCnt="0">
        <dgm:presLayoutVars>
          <dgm:dir/>
          <dgm:animLvl val="lvl"/>
          <dgm:resizeHandles val="exact"/>
        </dgm:presLayoutVars>
      </dgm:prSet>
      <dgm:spPr/>
    </dgm:pt>
    <dgm:pt modelId="{D4B388AC-FFE0-4FC9-BE94-405692A637FD}" type="pres">
      <dgm:prSet presAssocID="{A64C085B-F01B-484E-8760-85C412D3D0B4}" presName="boxAndChildren" presStyleCnt="0"/>
      <dgm:spPr/>
    </dgm:pt>
    <dgm:pt modelId="{6CFD4064-EC4B-463F-9547-DA94EE44A3ED}" type="pres">
      <dgm:prSet presAssocID="{A64C085B-F01B-484E-8760-85C412D3D0B4}" presName="parentTextBox" presStyleLbl="node1" presStyleIdx="0" presStyleCnt="4"/>
      <dgm:spPr/>
    </dgm:pt>
    <dgm:pt modelId="{FCD913B5-145C-42FF-988E-4FF19A5DC4C4}" type="pres">
      <dgm:prSet presAssocID="{A64C085B-F01B-484E-8760-85C412D3D0B4}" presName="entireBox" presStyleLbl="node1" presStyleIdx="0" presStyleCnt="4"/>
      <dgm:spPr/>
    </dgm:pt>
    <dgm:pt modelId="{E3220901-FE86-47F0-9D0B-D5E91444B5BC}" type="pres">
      <dgm:prSet presAssocID="{A64C085B-F01B-484E-8760-85C412D3D0B4}" presName="descendantBox" presStyleCnt="0"/>
      <dgm:spPr/>
    </dgm:pt>
    <dgm:pt modelId="{8ED0BF4B-C405-4656-9096-12CDBF9C1A6F}" type="pres">
      <dgm:prSet presAssocID="{AED97A0B-0EB9-4B2C-97A1-4A2A809BDFE1}" presName="childTextBox" presStyleLbl="fgAccFollowNode1" presStyleIdx="0" presStyleCnt="12">
        <dgm:presLayoutVars>
          <dgm:bulletEnabled val="1"/>
        </dgm:presLayoutVars>
      </dgm:prSet>
      <dgm:spPr/>
    </dgm:pt>
    <dgm:pt modelId="{002CF6E7-410E-4791-8419-4F7FA7A9A739}" type="pres">
      <dgm:prSet presAssocID="{8E545748-9184-4260-8B46-43E19015159A}" presName="childTextBox" presStyleLbl="fgAccFollowNode1" presStyleIdx="1" presStyleCnt="12">
        <dgm:presLayoutVars>
          <dgm:bulletEnabled val="1"/>
        </dgm:presLayoutVars>
      </dgm:prSet>
      <dgm:spPr/>
    </dgm:pt>
    <dgm:pt modelId="{B294651C-7263-4704-84D8-635496A83B8F}" type="pres">
      <dgm:prSet presAssocID="{14CF7DED-1169-45B4-A375-CAF27ADB3E3C}" presName="childTextBox" presStyleLbl="fgAccFollowNode1" presStyleIdx="2" presStyleCnt="12">
        <dgm:presLayoutVars>
          <dgm:bulletEnabled val="1"/>
        </dgm:presLayoutVars>
      </dgm:prSet>
      <dgm:spPr/>
    </dgm:pt>
    <dgm:pt modelId="{EC276301-4642-4479-804C-B8E2E8BA68B9}" type="pres">
      <dgm:prSet presAssocID="{58D0974C-B5BE-4591-8881-DA60535F6DCD}" presName="sp" presStyleCnt="0"/>
      <dgm:spPr/>
    </dgm:pt>
    <dgm:pt modelId="{2F5DE18F-4462-4C91-AFDA-50E7C705EA1A}" type="pres">
      <dgm:prSet presAssocID="{89091FCF-858C-4F78-88BB-77EDE6DA2746}" presName="arrowAndChildren" presStyleCnt="0"/>
      <dgm:spPr/>
    </dgm:pt>
    <dgm:pt modelId="{EDC7A10B-6066-47EF-BEFB-ACFD70253F57}" type="pres">
      <dgm:prSet presAssocID="{89091FCF-858C-4F78-88BB-77EDE6DA2746}" presName="parentTextArrow" presStyleLbl="node1" presStyleIdx="0" presStyleCnt="4"/>
      <dgm:spPr/>
    </dgm:pt>
    <dgm:pt modelId="{B2E07E0B-FEEF-4CC6-AA50-DFBD56DF2E6C}" type="pres">
      <dgm:prSet presAssocID="{89091FCF-858C-4F78-88BB-77EDE6DA2746}" presName="arrow" presStyleLbl="node1" presStyleIdx="1" presStyleCnt="4"/>
      <dgm:spPr/>
    </dgm:pt>
    <dgm:pt modelId="{08A173A3-1126-405A-BA73-7E2B89E1DF49}" type="pres">
      <dgm:prSet presAssocID="{89091FCF-858C-4F78-88BB-77EDE6DA2746}" presName="descendantArrow" presStyleCnt="0"/>
      <dgm:spPr/>
    </dgm:pt>
    <dgm:pt modelId="{FF19D14B-1579-431F-9026-57AC528864F5}" type="pres">
      <dgm:prSet presAssocID="{8A36922B-6860-4E8F-A64D-8C56B2D0E9BA}" presName="childTextArrow" presStyleLbl="fgAccFollowNode1" presStyleIdx="3" presStyleCnt="12">
        <dgm:presLayoutVars>
          <dgm:bulletEnabled val="1"/>
        </dgm:presLayoutVars>
      </dgm:prSet>
      <dgm:spPr/>
    </dgm:pt>
    <dgm:pt modelId="{C0C65F6A-0F9E-4F83-9643-42FA3B68DFE8}" type="pres">
      <dgm:prSet presAssocID="{20112735-B8A8-43CF-B5E6-24F0E8EE56B3}" presName="childTextArrow" presStyleLbl="fgAccFollowNode1" presStyleIdx="4" presStyleCnt="12">
        <dgm:presLayoutVars>
          <dgm:bulletEnabled val="1"/>
        </dgm:presLayoutVars>
      </dgm:prSet>
      <dgm:spPr/>
    </dgm:pt>
    <dgm:pt modelId="{B728A69D-4CA3-44E5-B385-E7F99F612900}" type="pres">
      <dgm:prSet presAssocID="{FB6029AB-F51E-4B29-AB5A-B5179B8B8085}" presName="childTextArrow" presStyleLbl="fgAccFollowNode1" presStyleIdx="5" presStyleCnt="12">
        <dgm:presLayoutVars>
          <dgm:bulletEnabled val="1"/>
        </dgm:presLayoutVars>
      </dgm:prSet>
      <dgm:spPr/>
    </dgm:pt>
    <dgm:pt modelId="{1FCB6B18-7E58-474B-8108-4D858DDF34E1}" type="pres">
      <dgm:prSet presAssocID="{61FA551F-D844-4BB2-9A9B-39C1B539F4A5}" presName="sp" presStyleCnt="0"/>
      <dgm:spPr/>
    </dgm:pt>
    <dgm:pt modelId="{A91A1ACD-253C-4B4A-87D8-6A8B207C1101}" type="pres">
      <dgm:prSet presAssocID="{AFAF7B40-1101-43BF-A70E-6A1A50D421F0}" presName="arrowAndChildren" presStyleCnt="0"/>
      <dgm:spPr/>
    </dgm:pt>
    <dgm:pt modelId="{718EB7B0-F59F-49CF-BC6C-D453FDF49998}" type="pres">
      <dgm:prSet presAssocID="{AFAF7B40-1101-43BF-A70E-6A1A50D421F0}" presName="parentTextArrow" presStyleLbl="node1" presStyleIdx="1" presStyleCnt="4"/>
      <dgm:spPr/>
    </dgm:pt>
    <dgm:pt modelId="{6BFEF139-5944-439F-A9F5-533CD0E6590E}" type="pres">
      <dgm:prSet presAssocID="{AFAF7B40-1101-43BF-A70E-6A1A50D421F0}" presName="arrow" presStyleLbl="node1" presStyleIdx="2" presStyleCnt="4"/>
      <dgm:spPr/>
    </dgm:pt>
    <dgm:pt modelId="{03326ED8-67CD-4A05-B8A5-C627AD70CB69}" type="pres">
      <dgm:prSet presAssocID="{AFAF7B40-1101-43BF-A70E-6A1A50D421F0}" presName="descendantArrow" presStyleCnt="0"/>
      <dgm:spPr/>
    </dgm:pt>
    <dgm:pt modelId="{AA24C7A4-7A53-4A75-ACD5-015E7F2B77AF}" type="pres">
      <dgm:prSet presAssocID="{AAF577FF-1839-4BC9-A711-CDEF86019A39}" presName="childTextArrow" presStyleLbl="fgAccFollowNode1" presStyleIdx="6" presStyleCnt="12">
        <dgm:presLayoutVars>
          <dgm:bulletEnabled val="1"/>
        </dgm:presLayoutVars>
      </dgm:prSet>
      <dgm:spPr/>
    </dgm:pt>
    <dgm:pt modelId="{1C82169F-46A6-4A87-B124-EBCF8B822933}" type="pres">
      <dgm:prSet presAssocID="{642ECE06-C75D-4C7A-A49F-E3A730A78310}" presName="childTextArrow" presStyleLbl="fgAccFollowNode1" presStyleIdx="7" presStyleCnt="12">
        <dgm:presLayoutVars>
          <dgm:bulletEnabled val="1"/>
        </dgm:presLayoutVars>
      </dgm:prSet>
      <dgm:spPr/>
    </dgm:pt>
    <dgm:pt modelId="{7AE3A630-CFED-417F-BB11-B981973AABCE}" type="pres">
      <dgm:prSet presAssocID="{271B0AFF-9A84-4242-9860-7E0C67A04FA0}" presName="childTextArrow" presStyleLbl="fgAccFollowNode1" presStyleIdx="8" presStyleCnt="12">
        <dgm:presLayoutVars>
          <dgm:bulletEnabled val="1"/>
        </dgm:presLayoutVars>
      </dgm:prSet>
      <dgm:spPr/>
    </dgm:pt>
    <dgm:pt modelId="{C4A92564-280C-4B8A-8669-5F323421F272}" type="pres">
      <dgm:prSet presAssocID="{3B4732A7-CCFF-4D82-8D3E-BDADB542AAB9}" presName="sp" presStyleCnt="0"/>
      <dgm:spPr/>
    </dgm:pt>
    <dgm:pt modelId="{56EB43E1-DC83-46CE-8D21-22582F4A858E}" type="pres">
      <dgm:prSet presAssocID="{6E144044-1D64-4305-95ED-A941CC2217A6}" presName="arrowAndChildren" presStyleCnt="0"/>
      <dgm:spPr/>
    </dgm:pt>
    <dgm:pt modelId="{ADFD8F8A-D6EA-4915-9E26-806980AD9E4E}" type="pres">
      <dgm:prSet presAssocID="{6E144044-1D64-4305-95ED-A941CC2217A6}" presName="parentTextArrow" presStyleLbl="node1" presStyleIdx="2" presStyleCnt="4"/>
      <dgm:spPr/>
    </dgm:pt>
    <dgm:pt modelId="{AA37FA2C-321B-4895-B465-CCB2928470A1}" type="pres">
      <dgm:prSet presAssocID="{6E144044-1D64-4305-95ED-A941CC2217A6}" presName="arrow" presStyleLbl="node1" presStyleIdx="3" presStyleCnt="4" custLinFactNeighborX="-563" custLinFactNeighborY="-1949"/>
      <dgm:spPr/>
    </dgm:pt>
    <dgm:pt modelId="{1D85AA98-A484-4E58-8F4C-565DC0049FCA}" type="pres">
      <dgm:prSet presAssocID="{6E144044-1D64-4305-95ED-A941CC2217A6}" presName="descendantArrow" presStyleCnt="0"/>
      <dgm:spPr/>
    </dgm:pt>
    <dgm:pt modelId="{5B767A43-5964-484D-8F70-0BB2338883BE}" type="pres">
      <dgm:prSet presAssocID="{9CD51A13-E9F9-4EC4-B3F6-EA7DC6A911C5}" presName="childTextArrow" presStyleLbl="fgAccFollowNode1" presStyleIdx="9" presStyleCnt="12">
        <dgm:presLayoutVars>
          <dgm:bulletEnabled val="1"/>
        </dgm:presLayoutVars>
      </dgm:prSet>
      <dgm:spPr/>
    </dgm:pt>
    <dgm:pt modelId="{F48D06F2-40B1-47F5-87D9-017F321DFB75}" type="pres">
      <dgm:prSet presAssocID="{A7BB9F2F-24EC-4300-94B3-4A4C1FF86879}" presName="childTextArrow" presStyleLbl="fgAccFollowNode1" presStyleIdx="10" presStyleCnt="12">
        <dgm:presLayoutVars>
          <dgm:bulletEnabled val="1"/>
        </dgm:presLayoutVars>
      </dgm:prSet>
      <dgm:spPr/>
    </dgm:pt>
    <dgm:pt modelId="{4073E767-2308-499D-A54F-5C609469EDC7}" type="pres">
      <dgm:prSet presAssocID="{1F3B95A1-DE65-4849-916F-EE954D156965}" presName="childTextArrow" presStyleLbl="fgAccFollowNode1" presStyleIdx="11" presStyleCnt="12">
        <dgm:presLayoutVars>
          <dgm:bulletEnabled val="1"/>
        </dgm:presLayoutVars>
      </dgm:prSet>
      <dgm:spPr/>
    </dgm:pt>
  </dgm:ptLst>
  <dgm:cxnLst>
    <dgm:cxn modelId="{4103DE28-183B-416B-89A9-37271F12CD91}" type="presOf" srcId="{6E144044-1D64-4305-95ED-A941CC2217A6}" destId="{AA37FA2C-321B-4895-B465-CCB2928470A1}" srcOrd="1" destOrd="0" presId="urn:microsoft.com/office/officeart/2005/8/layout/process4"/>
    <dgm:cxn modelId="{A05E4E29-3848-4246-B0B4-6EDED7CAB803}" type="presOf" srcId="{A64C085B-F01B-484E-8760-85C412D3D0B4}" destId="{6CFD4064-EC4B-463F-9547-DA94EE44A3ED}" srcOrd="0" destOrd="0" presId="urn:microsoft.com/office/officeart/2005/8/layout/process4"/>
    <dgm:cxn modelId="{29D8B52C-5A42-4675-B4BD-0E65176DB30A}" type="presOf" srcId="{AFAF7B40-1101-43BF-A70E-6A1A50D421F0}" destId="{6BFEF139-5944-439F-A9F5-533CD0E6590E}" srcOrd="1" destOrd="0" presId="urn:microsoft.com/office/officeart/2005/8/layout/process4"/>
    <dgm:cxn modelId="{ACAC302F-1D79-4B1D-9DFA-8CD7B3A8A6BE}" srcId="{AFAF7B40-1101-43BF-A70E-6A1A50D421F0}" destId="{AAF577FF-1839-4BC9-A711-CDEF86019A39}" srcOrd="0" destOrd="0" parTransId="{71F58B15-AA68-4A82-BE17-4DCF26EAC149}" sibTransId="{ECB2D097-5ECB-4758-85E1-E3BFDB2844E7}"/>
    <dgm:cxn modelId="{B7268F2F-0C4B-4E17-8867-D8FAC7360AC9}" type="presOf" srcId="{A64C085B-F01B-484E-8760-85C412D3D0B4}" destId="{FCD913B5-145C-42FF-988E-4FF19A5DC4C4}" srcOrd="1" destOrd="0" presId="urn:microsoft.com/office/officeart/2005/8/layout/process4"/>
    <dgm:cxn modelId="{C65FC036-5CC5-4EFC-ABF0-BC63A097E3E3}" type="presOf" srcId="{AAF577FF-1839-4BC9-A711-CDEF86019A39}" destId="{AA24C7A4-7A53-4A75-ACD5-015E7F2B77AF}" srcOrd="0" destOrd="0" presId="urn:microsoft.com/office/officeart/2005/8/layout/process4"/>
    <dgm:cxn modelId="{8C81BD39-4FC2-4D41-991B-76773276743F}" srcId="{89091FCF-858C-4F78-88BB-77EDE6DA2746}" destId="{20112735-B8A8-43CF-B5E6-24F0E8EE56B3}" srcOrd="1" destOrd="0" parTransId="{5FA1C7E4-93AC-4D7C-B839-745B2384762E}" sibTransId="{A6076DA4-1499-4130-AF2F-F4FAAB93DBFA}"/>
    <dgm:cxn modelId="{8AFF753E-5CDB-43F6-BA8E-5C862CB64CF7}" srcId="{6E144044-1D64-4305-95ED-A941CC2217A6}" destId="{9CD51A13-E9F9-4EC4-B3F6-EA7DC6A911C5}" srcOrd="0" destOrd="0" parTransId="{42E334D8-BB51-410E-8DFC-4C12674ECBB8}" sibTransId="{5DEDD553-BEFA-44BB-95FD-C01343F9210D}"/>
    <dgm:cxn modelId="{66BD6A41-35D9-4D6E-A1B3-D00010BFA763}" type="presOf" srcId="{AFAF7B40-1101-43BF-A70E-6A1A50D421F0}" destId="{718EB7B0-F59F-49CF-BC6C-D453FDF49998}" srcOrd="0" destOrd="0" presId="urn:microsoft.com/office/officeart/2005/8/layout/process4"/>
    <dgm:cxn modelId="{C6225964-D82E-4FB2-9F17-7C7BD2DE1205}" type="presOf" srcId="{89091FCF-858C-4F78-88BB-77EDE6DA2746}" destId="{EDC7A10B-6066-47EF-BEFB-ACFD70253F57}" srcOrd="0" destOrd="0" presId="urn:microsoft.com/office/officeart/2005/8/layout/process4"/>
    <dgm:cxn modelId="{97C21866-E293-4572-9BA7-2CB3EE1111CF}" srcId="{8FCE4854-739D-4824-B334-984F87A6B948}" destId="{6E144044-1D64-4305-95ED-A941CC2217A6}" srcOrd="0" destOrd="0" parTransId="{E578BB82-835B-4E0F-9385-0C5096F2214A}" sibTransId="{3B4732A7-CCFF-4D82-8D3E-BDADB542AAB9}"/>
    <dgm:cxn modelId="{2B4A554D-2BD3-41C1-9834-77E4D5D778A7}" type="presOf" srcId="{6E144044-1D64-4305-95ED-A941CC2217A6}" destId="{ADFD8F8A-D6EA-4915-9E26-806980AD9E4E}" srcOrd="0" destOrd="0" presId="urn:microsoft.com/office/officeart/2005/8/layout/process4"/>
    <dgm:cxn modelId="{E967896D-D94A-45F6-BACD-F05CD3119D6E}" srcId="{A64C085B-F01B-484E-8760-85C412D3D0B4}" destId="{8E545748-9184-4260-8B46-43E19015159A}" srcOrd="1" destOrd="0" parTransId="{CB87FEF3-55E6-4669-936B-B1BD7FEB91BF}" sibTransId="{2E2C1FEF-3BE1-4F63-AD9F-9E60E6C7F6BA}"/>
    <dgm:cxn modelId="{88072F6E-E28D-4DA2-A8BA-A25EA8A234C6}" type="presOf" srcId="{14CF7DED-1169-45B4-A375-CAF27ADB3E3C}" destId="{B294651C-7263-4704-84D8-635496A83B8F}" srcOrd="0" destOrd="0" presId="urn:microsoft.com/office/officeart/2005/8/layout/process4"/>
    <dgm:cxn modelId="{AEA6894E-8E90-4DF3-B06C-FFD665B53191}" srcId="{8FCE4854-739D-4824-B334-984F87A6B948}" destId="{89091FCF-858C-4F78-88BB-77EDE6DA2746}" srcOrd="2" destOrd="0" parTransId="{8BFF851D-0CBA-4B0E-9499-0AC9E0571E09}" sibTransId="{58D0974C-B5BE-4591-8881-DA60535F6DCD}"/>
    <dgm:cxn modelId="{8E2B6275-C664-45AF-8561-745831AE3720}" type="presOf" srcId="{8E545748-9184-4260-8B46-43E19015159A}" destId="{002CF6E7-410E-4791-8419-4F7FA7A9A739}" srcOrd="0" destOrd="0" presId="urn:microsoft.com/office/officeart/2005/8/layout/process4"/>
    <dgm:cxn modelId="{297C2F78-3D94-422F-886F-51C83A8C81C5}" srcId="{6E144044-1D64-4305-95ED-A941CC2217A6}" destId="{A7BB9F2F-24EC-4300-94B3-4A4C1FF86879}" srcOrd="1" destOrd="0" parTransId="{5DF963C5-7FC0-4320-A85B-AD3A89EEE191}" sibTransId="{A95DC615-AC2C-43B9-8625-8AE2249DC743}"/>
    <dgm:cxn modelId="{C331B158-DF3E-4BA7-8405-7B4C07DE9781}" type="presOf" srcId="{89091FCF-858C-4F78-88BB-77EDE6DA2746}" destId="{B2E07E0B-FEEF-4CC6-AA50-DFBD56DF2E6C}" srcOrd="1" destOrd="0" presId="urn:microsoft.com/office/officeart/2005/8/layout/process4"/>
    <dgm:cxn modelId="{28CD8A59-F09E-41B2-9B3C-ABDB7C8809EA}" type="presOf" srcId="{642ECE06-C75D-4C7A-A49F-E3A730A78310}" destId="{1C82169F-46A6-4A87-B124-EBCF8B822933}" srcOrd="0" destOrd="0" presId="urn:microsoft.com/office/officeart/2005/8/layout/process4"/>
    <dgm:cxn modelId="{9BC0117A-FE1E-4C63-B3A0-A28D924FE335}" srcId="{6E144044-1D64-4305-95ED-A941CC2217A6}" destId="{1F3B95A1-DE65-4849-916F-EE954D156965}" srcOrd="2" destOrd="0" parTransId="{B3182849-3F0F-44FB-B570-3A1202189C11}" sibTransId="{DE5CBBA2-EF01-4B92-A7AD-EED6E91209D9}"/>
    <dgm:cxn modelId="{7B285E7B-1807-402A-B29A-3F7773CE73CF}" type="presOf" srcId="{271B0AFF-9A84-4242-9860-7E0C67A04FA0}" destId="{7AE3A630-CFED-417F-BB11-B981973AABCE}" srcOrd="0" destOrd="0" presId="urn:microsoft.com/office/officeart/2005/8/layout/process4"/>
    <dgm:cxn modelId="{8A84037E-E3CF-4C0D-93D4-C9DB0BBD9861}" type="presOf" srcId="{1F3B95A1-DE65-4849-916F-EE954D156965}" destId="{4073E767-2308-499D-A54F-5C609469EDC7}" srcOrd="0" destOrd="0" presId="urn:microsoft.com/office/officeart/2005/8/layout/process4"/>
    <dgm:cxn modelId="{E5CF0481-88D1-4268-91AE-121E742A17C0}" type="presOf" srcId="{8FCE4854-739D-4824-B334-984F87A6B948}" destId="{7C9023E6-B14C-41C6-BA82-2262A66B174F}" srcOrd="0" destOrd="0" presId="urn:microsoft.com/office/officeart/2005/8/layout/process4"/>
    <dgm:cxn modelId="{11DD0089-C745-434B-9608-0A02C8DDB6CD}" srcId="{A64C085B-F01B-484E-8760-85C412D3D0B4}" destId="{14CF7DED-1169-45B4-A375-CAF27ADB3E3C}" srcOrd="2" destOrd="0" parTransId="{E72C65C7-A4F3-47C2-9F94-4F26550761D7}" sibTransId="{24264592-FA3B-4BAA-BFA9-C2DCF156038A}"/>
    <dgm:cxn modelId="{80BD929C-8632-4840-859F-010F542479CC}" type="presOf" srcId="{9CD51A13-E9F9-4EC4-B3F6-EA7DC6A911C5}" destId="{5B767A43-5964-484D-8F70-0BB2338883BE}" srcOrd="0" destOrd="0" presId="urn:microsoft.com/office/officeart/2005/8/layout/process4"/>
    <dgm:cxn modelId="{403A749F-08C4-452C-8C6A-9F159B776C9F}" srcId="{8FCE4854-739D-4824-B334-984F87A6B948}" destId="{A64C085B-F01B-484E-8760-85C412D3D0B4}" srcOrd="3" destOrd="0" parTransId="{8F0104F4-D2E5-4ECB-AA87-2B006F4BC2A3}" sibTransId="{50C375B7-2A14-4796-9A32-2DFFDDD30925}"/>
    <dgm:cxn modelId="{4CF571AA-1320-46EA-9597-6BE40F41AC6D}" type="presOf" srcId="{FB6029AB-F51E-4B29-AB5A-B5179B8B8085}" destId="{B728A69D-4CA3-44E5-B385-E7F99F612900}" srcOrd="0" destOrd="0" presId="urn:microsoft.com/office/officeart/2005/8/layout/process4"/>
    <dgm:cxn modelId="{D1B7A9CB-2883-4EB3-ADDF-695B123E730B}" type="presOf" srcId="{A7BB9F2F-24EC-4300-94B3-4A4C1FF86879}" destId="{F48D06F2-40B1-47F5-87D9-017F321DFB75}" srcOrd="0" destOrd="0" presId="urn:microsoft.com/office/officeart/2005/8/layout/process4"/>
    <dgm:cxn modelId="{38A93CD0-90F4-43FF-9A57-E2969DBF380C}" srcId="{A64C085B-F01B-484E-8760-85C412D3D0B4}" destId="{AED97A0B-0EB9-4B2C-97A1-4A2A809BDFE1}" srcOrd="0" destOrd="0" parTransId="{BC4ACAC1-0885-4DA2-9C00-4701CC8DF180}" sibTransId="{554429F0-74CC-474A-97C5-05FE71E72F55}"/>
    <dgm:cxn modelId="{177E05DA-4196-4C8A-BB6F-D04180E5BB55}" type="presOf" srcId="{8A36922B-6860-4E8F-A64D-8C56B2D0E9BA}" destId="{FF19D14B-1579-431F-9026-57AC528864F5}" srcOrd="0" destOrd="0" presId="urn:microsoft.com/office/officeart/2005/8/layout/process4"/>
    <dgm:cxn modelId="{C2F6B5DA-1DD3-4C11-AB45-ABFC4071CD92}" srcId="{8FCE4854-739D-4824-B334-984F87A6B948}" destId="{AFAF7B40-1101-43BF-A70E-6A1A50D421F0}" srcOrd="1" destOrd="0" parTransId="{8CC1352F-E83A-436B-AE73-27B3DC7CF4BF}" sibTransId="{61FA551F-D844-4BB2-9A9B-39C1B539F4A5}"/>
    <dgm:cxn modelId="{059F67E3-83B5-4557-BC3C-F227F0248F4F}" srcId="{AFAF7B40-1101-43BF-A70E-6A1A50D421F0}" destId="{271B0AFF-9A84-4242-9860-7E0C67A04FA0}" srcOrd="2" destOrd="0" parTransId="{35805019-E489-477E-92F9-F7940DD3DCC3}" sibTransId="{92E7A15B-26AA-4E86-B059-D87AFA47557D}"/>
    <dgm:cxn modelId="{31FA4AE4-DB7A-4F9B-BB87-991BBB035112}" type="presOf" srcId="{20112735-B8A8-43CF-B5E6-24F0E8EE56B3}" destId="{C0C65F6A-0F9E-4F83-9643-42FA3B68DFE8}" srcOrd="0" destOrd="0" presId="urn:microsoft.com/office/officeart/2005/8/layout/process4"/>
    <dgm:cxn modelId="{12749AED-15D2-43DF-8F79-79AE1AA4E39F}" srcId="{AFAF7B40-1101-43BF-A70E-6A1A50D421F0}" destId="{642ECE06-C75D-4C7A-A49F-E3A730A78310}" srcOrd="1" destOrd="0" parTransId="{069D4424-F57A-4B95-9445-13DDD19B8575}" sibTransId="{BD0D912F-3E51-4C88-86A4-6DDAA6216886}"/>
    <dgm:cxn modelId="{E342EEF4-1FF9-4E74-9BF0-C96EE5A1FD48}" type="presOf" srcId="{AED97A0B-0EB9-4B2C-97A1-4A2A809BDFE1}" destId="{8ED0BF4B-C405-4656-9096-12CDBF9C1A6F}" srcOrd="0" destOrd="0" presId="urn:microsoft.com/office/officeart/2005/8/layout/process4"/>
    <dgm:cxn modelId="{E27EA2F9-406B-4FC5-8778-975F4C2FA854}" srcId="{89091FCF-858C-4F78-88BB-77EDE6DA2746}" destId="{8A36922B-6860-4E8F-A64D-8C56B2D0E9BA}" srcOrd="0" destOrd="0" parTransId="{9276FB46-BF3D-4366-B307-BED470607F19}" sibTransId="{A6F22F9C-D10B-451E-B864-474FF92BA1A4}"/>
    <dgm:cxn modelId="{84DFE8F9-4841-4E1F-B210-44EA2E064D05}" srcId="{89091FCF-858C-4F78-88BB-77EDE6DA2746}" destId="{FB6029AB-F51E-4B29-AB5A-B5179B8B8085}" srcOrd="2" destOrd="0" parTransId="{C7BD519B-B155-48D3-856C-059110541F5E}" sibTransId="{DA0ECB52-E0EE-4CA5-954F-CF58CD39C206}"/>
    <dgm:cxn modelId="{9A87B916-6A15-4012-AD43-85C10184B7B3}" type="presParOf" srcId="{7C9023E6-B14C-41C6-BA82-2262A66B174F}" destId="{D4B388AC-FFE0-4FC9-BE94-405692A637FD}" srcOrd="0" destOrd="0" presId="urn:microsoft.com/office/officeart/2005/8/layout/process4"/>
    <dgm:cxn modelId="{654B028F-45D3-4912-96F7-96B2A91E9A95}" type="presParOf" srcId="{D4B388AC-FFE0-4FC9-BE94-405692A637FD}" destId="{6CFD4064-EC4B-463F-9547-DA94EE44A3ED}" srcOrd="0" destOrd="0" presId="urn:microsoft.com/office/officeart/2005/8/layout/process4"/>
    <dgm:cxn modelId="{608E5FAB-F409-4157-BFB0-9B3BC2C8B37A}" type="presParOf" srcId="{D4B388AC-FFE0-4FC9-BE94-405692A637FD}" destId="{FCD913B5-145C-42FF-988E-4FF19A5DC4C4}" srcOrd="1" destOrd="0" presId="urn:microsoft.com/office/officeart/2005/8/layout/process4"/>
    <dgm:cxn modelId="{14903096-A404-4E64-BA39-EA802AE9C00A}" type="presParOf" srcId="{D4B388AC-FFE0-4FC9-BE94-405692A637FD}" destId="{E3220901-FE86-47F0-9D0B-D5E91444B5BC}" srcOrd="2" destOrd="0" presId="urn:microsoft.com/office/officeart/2005/8/layout/process4"/>
    <dgm:cxn modelId="{F8D56470-A989-410E-9934-C397E4A6940C}" type="presParOf" srcId="{E3220901-FE86-47F0-9D0B-D5E91444B5BC}" destId="{8ED0BF4B-C405-4656-9096-12CDBF9C1A6F}" srcOrd="0" destOrd="0" presId="urn:microsoft.com/office/officeart/2005/8/layout/process4"/>
    <dgm:cxn modelId="{F2180167-D4D2-491B-B98D-4CD90C02916C}" type="presParOf" srcId="{E3220901-FE86-47F0-9D0B-D5E91444B5BC}" destId="{002CF6E7-410E-4791-8419-4F7FA7A9A739}" srcOrd="1" destOrd="0" presId="urn:microsoft.com/office/officeart/2005/8/layout/process4"/>
    <dgm:cxn modelId="{A3605AA9-23E0-4EF7-A0D8-91FCE9E81773}" type="presParOf" srcId="{E3220901-FE86-47F0-9D0B-D5E91444B5BC}" destId="{B294651C-7263-4704-84D8-635496A83B8F}" srcOrd="2" destOrd="0" presId="urn:microsoft.com/office/officeart/2005/8/layout/process4"/>
    <dgm:cxn modelId="{0B228B10-AE22-4B20-9E84-B1AC748F5B0C}" type="presParOf" srcId="{7C9023E6-B14C-41C6-BA82-2262A66B174F}" destId="{EC276301-4642-4479-804C-B8E2E8BA68B9}" srcOrd="1" destOrd="0" presId="urn:microsoft.com/office/officeart/2005/8/layout/process4"/>
    <dgm:cxn modelId="{13BF1867-BA7E-4B25-BECD-B2C38EBC000F}" type="presParOf" srcId="{7C9023E6-B14C-41C6-BA82-2262A66B174F}" destId="{2F5DE18F-4462-4C91-AFDA-50E7C705EA1A}" srcOrd="2" destOrd="0" presId="urn:microsoft.com/office/officeart/2005/8/layout/process4"/>
    <dgm:cxn modelId="{0CC21875-3B46-4F19-8046-C8A9B20BB5B7}" type="presParOf" srcId="{2F5DE18F-4462-4C91-AFDA-50E7C705EA1A}" destId="{EDC7A10B-6066-47EF-BEFB-ACFD70253F57}" srcOrd="0" destOrd="0" presId="urn:microsoft.com/office/officeart/2005/8/layout/process4"/>
    <dgm:cxn modelId="{57EC7D3D-ECC3-4B9A-A579-2D0818DDB419}" type="presParOf" srcId="{2F5DE18F-4462-4C91-AFDA-50E7C705EA1A}" destId="{B2E07E0B-FEEF-4CC6-AA50-DFBD56DF2E6C}" srcOrd="1" destOrd="0" presId="urn:microsoft.com/office/officeart/2005/8/layout/process4"/>
    <dgm:cxn modelId="{A53A3282-7C65-45ED-9579-E85731D6187B}" type="presParOf" srcId="{2F5DE18F-4462-4C91-AFDA-50E7C705EA1A}" destId="{08A173A3-1126-405A-BA73-7E2B89E1DF49}" srcOrd="2" destOrd="0" presId="urn:microsoft.com/office/officeart/2005/8/layout/process4"/>
    <dgm:cxn modelId="{9BBE88E6-2F3B-4EAA-937D-D02832C12135}" type="presParOf" srcId="{08A173A3-1126-405A-BA73-7E2B89E1DF49}" destId="{FF19D14B-1579-431F-9026-57AC528864F5}" srcOrd="0" destOrd="0" presId="urn:microsoft.com/office/officeart/2005/8/layout/process4"/>
    <dgm:cxn modelId="{26105B22-494C-498B-A7D5-29EE8572C79E}" type="presParOf" srcId="{08A173A3-1126-405A-BA73-7E2B89E1DF49}" destId="{C0C65F6A-0F9E-4F83-9643-42FA3B68DFE8}" srcOrd="1" destOrd="0" presId="urn:microsoft.com/office/officeart/2005/8/layout/process4"/>
    <dgm:cxn modelId="{7D62884D-109F-4D75-A7B4-F3D01CABE601}" type="presParOf" srcId="{08A173A3-1126-405A-BA73-7E2B89E1DF49}" destId="{B728A69D-4CA3-44E5-B385-E7F99F612900}" srcOrd="2" destOrd="0" presId="urn:microsoft.com/office/officeart/2005/8/layout/process4"/>
    <dgm:cxn modelId="{7B87A59A-503D-4122-80F4-F06A3372085C}" type="presParOf" srcId="{7C9023E6-B14C-41C6-BA82-2262A66B174F}" destId="{1FCB6B18-7E58-474B-8108-4D858DDF34E1}" srcOrd="3" destOrd="0" presId="urn:microsoft.com/office/officeart/2005/8/layout/process4"/>
    <dgm:cxn modelId="{C48B5C2E-BC93-4ECD-A6E1-06F1CCD09814}" type="presParOf" srcId="{7C9023E6-B14C-41C6-BA82-2262A66B174F}" destId="{A91A1ACD-253C-4B4A-87D8-6A8B207C1101}" srcOrd="4" destOrd="0" presId="urn:microsoft.com/office/officeart/2005/8/layout/process4"/>
    <dgm:cxn modelId="{2670A239-D159-47F9-990F-5FAC9819851C}" type="presParOf" srcId="{A91A1ACD-253C-4B4A-87D8-6A8B207C1101}" destId="{718EB7B0-F59F-49CF-BC6C-D453FDF49998}" srcOrd="0" destOrd="0" presId="urn:microsoft.com/office/officeart/2005/8/layout/process4"/>
    <dgm:cxn modelId="{ED4D6F52-6AC6-4136-A8F8-0F05C909332D}" type="presParOf" srcId="{A91A1ACD-253C-4B4A-87D8-6A8B207C1101}" destId="{6BFEF139-5944-439F-A9F5-533CD0E6590E}" srcOrd="1" destOrd="0" presId="urn:microsoft.com/office/officeart/2005/8/layout/process4"/>
    <dgm:cxn modelId="{AA5CCA78-02D0-4508-A215-08F1F73493E7}" type="presParOf" srcId="{A91A1ACD-253C-4B4A-87D8-6A8B207C1101}" destId="{03326ED8-67CD-4A05-B8A5-C627AD70CB69}" srcOrd="2" destOrd="0" presId="urn:microsoft.com/office/officeart/2005/8/layout/process4"/>
    <dgm:cxn modelId="{2FD407DC-54B5-43A2-AF36-524C04B2A3B0}" type="presParOf" srcId="{03326ED8-67CD-4A05-B8A5-C627AD70CB69}" destId="{AA24C7A4-7A53-4A75-ACD5-015E7F2B77AF}" srcOrd="0" destOrd="0" presId="urn:microsoft.com/office/officeart/2005/8/layout/process4"/>
    <dgm:cxn modelId="{2279D43E-B9C5-4FE8-BD8E-02FAD2605DDF}" type="presParOf" srcId="{03326ED8-67CD-4A05-B8A5-C627AD70CB69}" destId="{1C82169F-46A6-4A87-B124-EBCF8B822933}" srcOrd="1" destOrd="0" presId="urn:microsoft.com/office/officeart/2005/8/layout/process4"/>
    <dgm:cxn modelId="{2A0445E5-DD15-4FEE-B76C-34F133EDB68A}" type="presParOf" srcId="{03326ED8-67CD-4A05-B8A5-C627AD70CB69}" destId="{7AE3A630-CFED-417F-BB11-B981973AABCE}" srcOrd="2" destOrd="0" presId="urn:microsoft.com/office/officeart/2005/8/layout/process4"/>
    <dgm:cxn modelId="{C56E868F-ED70-4C15-A58E-C80E73193D75}" type="presParOf" srcId="{7C9023E6-B14C-41C6-BA82-2262A66B174F}" destId="{C4A92564-280C-4B8A-8669-5F323421F272}" srcOrd="5" destOrd="0" presId="urn:microsoft.com/office/officeart/2005/8/layout/process4"/>
    <dgm:cxn modelId="{9AA1BB1D-3C4D-4F1B-B3BC-D2C5941C6312}" type="presParOf" srcId="{7C9023E6-B14C-41C6-BA82-2262A66B174F}" destId="{56EB43E1-DC83-46CE-8D21-22582F4A858E}" srcOrd="6" destOrd="0" presId="urn:microsoft.com/office/officeart/2005/8/layout/process4"/>
    <dgm:cxn modelId="{B21FAFF0-8B23-4477-8813-5FCD3495CA32}" type="presParOf" srcId="{56EB43E1-DC83-46CE-8D21-22582F4A858E}" destId="{ADFD8F8A-D6EA-4915-9E26-806980AD9E4E}" srcOrd="0" destOrd="0" presId="urn:microsoft.com/office/officeart/2005/8/layout/process4"/>
    <dgm:cxn modelId="{8A398073-27B9-464B-B824-8E7F121BD895}" type="presParOf" srcId="{56EB43E1-DC83-46CE-8D21-22582F4A858E}" destId="{AA37FA2C-321B-4895-B465-CCB2928470A1}" srcOrd="1" destOrd="0" presId="urn:microsoft.com/office/officeart/2005/8/layout/process4"/>
    <dgm:cxn modelId="{99455044-BD2E-405C-915D-1CBCA9978CED}" type="presParOf" srcId="{56EB43E1-DC83-46CE-8D21-22582F4A858E}" destId="{1D85AA98-A484-4E58-8F4C-565DC0049FCA}" srcOrd="2" destOrd="0" presId="urn:microsoft.com/office/officeart/2005/8/layout/process4"/>
    <dgm:cxn modelId="{6967E022-C06B-4802-9C49-7C863ECE5825}" type="presParOf" srcId="{1D85AA98-A484-4E58-8F4C-565DC0049FCA}" destId="{5B767A43-5964-484D-8F70-0BB2338883BE}" srcOrd="0" destOrd="0" presId="urn:microsoft.com/office/officeart/2005/8/layout/process4"/>
    <dgm:cxn modelId="{5411394A-4966-47B9-8F4C-CD0A9CB0ACCF}" type="presParOf" srcId="{1D85AA98-A484-4E58-8F4C-565DC0049FCA}" destId="{F48D06F2-40B1-47F5-87D9-017F321DFB75}" srcOrd="1" destOrd="0" presId="urn:microsoft.com/office/officeart/2005/8/layout/process4"/>
    <dgm:cxn modelId="{858E9CA2-F374-48C1-9110-9E3C3B9F44BB}" type="presParOf" srcId="{1D85AA98-A484-4E58-8F4C-565DC0049FCA}" destId="{4073E767-2308-499D-A54F-5C609469EDC7}"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913B5-145C-42FF-988E-4FF19A5DC4C4}">
      <dsp:nvSpPr>
        <dsp:cNvPr id="0" name=""/>
        <dsp:cNvSpPr/>
      </dsp:nvSpPr>
      <dsp:spPr>
        <a:xfrm>
          <a:off x="0" y="4372624"/>
          <a:ext cx="7854894" cy="95662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sv-SE" sz="1800" b="1" kern="1200" dirty="0">
              <a:latin typeface="Avenir Next LT Pro" panose="020B0504020202020204" pitchFamily="34" charset="0"/>
            </a:rPr>
            <a:t>Utbildning</a:t>
          </a:r>
        </a:p>
      </dsp:txBody>
      <dsp:txXfrm>
        <a:off x="0" y="4372624"/>
        <a:ext cx="7854894" cy="516576"/>
      </dsp:txXfrm>
    </dsp:sp>
    <dsp:sp modelId="{8ED0BF4B-C405-4656-9096-12CDBF9C1A6F}">
      <dsp:nvSpPr>
        <dsp:cNvPr id="0" name=""/>
        <dsp:cNvSpPr/>
      </dsp:nvSpPr>
      <dsp:spPr>
        <a:xfrm>
          <a:off x="3835" y="4870068"/>
          <a:ext cx="2615741" cy="440046"/>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Chefer och nyckelroller</a:t>
          </a:r>
        </a:p>
      </dsp:txBody>
      <dsp:txXfrm>
        <a:off x="3835" y="4870068"/>
        <a:ext cx="2615741" cy="440046"/>
      </dsp:txXfrm>
    </dsp:sp>
    <dsp:sp modelId="{002CF6E7-410E-4791-8419-4F7FA7A9A739}">
      <dsp:nvSpPr>
        <dsp:cNvPr id="0" name=""/>
        <dsp:cNvSpPr/>
      </dsp:nvSpPr>
      <dsp:spPr>
        <a:xfrm>
          <a:off x="2619576" y="4870068"/>
          <a:ext cx="2615741" cy="440046"/>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Övrig personal</a:t>
          </a:r>
        </a:p>
      </dsp:txBody>
      <dsp:txXfrm>
        <a:off x="2619576" y="4870068"/>
        <a:ext cx="2615741" cy="440046"/>
      </dsp:txXfrm>
    </dsp:sp>
    <dsp:sp modelId="{B294651C-7263-4704-84D8-635496A83B8F}">
      <dsp:nvSpPr>
        <dsp:cNvPr id="0" name=""/>
        <dsp:cNvSpPr/>
      </dsp:nvSpPr>
      <dsp:spPr>
        <a:xfrm>
          <a:off x="5235317" y="4870068"/>
          <a:ext cx="2615741" cy="440046"/>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Löpande återkoppling på förbättringar</a:t>
          </a:r>
        </a:p>
      </dsp:txBody>
      <dsp:txXfrm>
        <a:off x="5235317" y="4870068"/>
        <a:ext cx="2615741" cy="440046"/>
      </dsp:txXfrm>
    </dsp:sp>
    <dsp:sp modelId="{B2E07E0B-FEEF-4CC6-AA50-DFBD56DF2E6C}">
      <dsp:nvSpPr>
        <dsp:cNvPr id="0" name=""/>
        <dsp:cNvSpPr/>
      </dsp:nvSpPr>
      <dsp:spPr>
        <a:xfrm rot="10800000">
          <a:off x="0" y="2915686"/>
          <a:ext cx="7854894" cy="1471286"/>
        </a:xfrm>
        <a:prstGeom prst="upArrowCallou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sv-SE" sz="1800" b="1" kern="1200" dirty="0">
              <a:latin typeface="Avenir Next LT Pro" panose="020B0504020202020204" pitchFamily="34" charset="0"/>
            </a:rPr>
            <a:t>Online</a:t>
          </a:r>
        </a:p>
      </dsp:txBody>
      <dsp:txXfrm rot="-10800000">
        <a:off x="0" y="2915686"/>
        <a:ext cx="7854894" cy="516421"/>
      </dsp:txXfrm>
    </dsp:sp>
    <dsp:sp modelId="{FF19D14B-1579-431F-9026-57AC528864F5}">
      <dsp:nvSpPr>
        <dsp:cNvPr id="0" name=""/>
        <dsp:cNvSpPr/>
      </dsp:nvSpPr>
      <dsp:spPr>
        <a:xfrm>
          <a:off x="3835" y="3432108"/>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App/Hemsida</a:t>
          </a:r>
        </a:p>
      </dsp:txBody>
      <dsp:txXfrm>
        <a:off x="3835" y="3432108"/>
        <a:ext cx="2615741" cy="439914"/>
      </dsp:txXfrm>
    </dsp:sp>
    <dsp:sp modelId="{C0C65F6A-0F9E-4F83-9643-42FA3B68DFE8}">
      <dsp:nvSpPr>
        <dsp:cNvPr id="0" name=""/>
        <dsp:cNvSpPr/>
      </dsp:nvSpPr>
      <dsp:spPr>
        <a:xfrm>
          <a:off x="2619576" y="3432108"/>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Realtidsdata och insamling</a:t>
          </a:r>
        </a:p>
      </dsp:txBody>
      <dsp:txXfrm>
        <a:off x="2619576" y="3432108"/>
        <a:ext cx="2615741" cy="439914"/>
      </dsp:txXfrm>
    </dsp:sp>
    <dsp:sp modelId="{B728A69D-4CA3-44E5-B385-E7F99F612900}">
      <dsp:nvSpPr>
        <dsp:cNvPr id="0" name=""/>
        <dsp:cNvSpPr/>
      </dsp:nvSpPr>
      <dsp:spPr>
        <a:xfrm>
          <a:off x="5235317" y="3432108"/>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Molnlösningar för intern hantering</a:t>
          </a:r>
        </a:p>
      </dsp:txBody>
      <dsp:txXfrm>
        <a:off x="5235317" y="3432108"/>
        <a:ext cx="2615741" cy="439914"/>
      </dsp:txXfrm>
    </dsp:sp>
    <dsp:sp modelId="{6BFEF139-5944-439F-A9F5-533CD0E6590E}">
      <dsp:nvSpPr>
        <dsp:cNvPr id="0" name=""/>
        <dsp:cNvSpPr/>
      </dsp:nvSpPr>
      <dsp:spPr>
        <a:xfrm rot="10800000">
          <a:off x="0" y="1458749"/>
          <a:ext cx="7854894" cy="1471286"/>
        </a:xfrm>
        <a:prstGeom prst="upArrowCallou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sv-SE" sz="1800" b="1" kern="1200" dirty="0">
              <a:latin typeface="Avenir Next LT Pro" panose="020B0504020202020204" pitchFamily="34" charset="0"/>
            </a:rPr>
            <a:t>Lager &amp; Butik</a:t>
          </a:r>
        </a:p>
      </dsp:txBody>
      <dsp:txXfrm rot="-10800000">
        <a:off x="0" y="1458749"/>
        <a:ext cx="7854894" cy="516421"/>
      </dsp:txXfrm>
    </dsp:sp>
    <dsp:sp modelId="{AA24C7A4-7A53-4A75-ACD5-015E7F2B77AF}">
      <dsp:nvSpPr>
        <dsp:cNvPr id="0" name=""/>
        <dsp:cNvSpPr/>
      </dsp:nvSpPr>
      <dsp:spPr>
        <a:xfrm>
          <a:off x="3835" y="1975171"/>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Rapportverktyg</a:t>
          </a:r>
        </a:p>
      </dsp:txBody>
      <dsp:txXfrm>
        <a:off x="3835" y="1975171"/>
        <a:ext cx="2615741" cy="439914"/>
      </dsp:txXfrm>
    </dsp:sp>
    <dsp:sp modelId="{1C82169F-46A6-4A87-B124-EBCF8B822933}">
      <dsp:nvSpPr>
        <dsp:cNvPr id="0" name=""/>
        <dsp:cNvSpPr/>
      </dsp:nvSpPr>
      <dsp:spPr>
        <a:xfrm>
          <a:off x="2619576" y="1975171"/>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Regler och Lagar</a:t>
          </a:r>
        </a:p>
      </dsp:txBody>
      <dsp:txXfrm>
        <a:off x="2619576" y="1975171"/>
        <a:ext cx="2615741" cy="439914"/>
      </dsp:txXfrm>
    </dsp:sp>
    <dsp:sp modelId="{7AE3A630-CFED-417F-BB11-B981973AABCE}">
      <dsp:nvSpPr>
        <dsp:cNvPr id="0" name=""/>
        <dsp:cNvSpPr/>
      </dsp:nvSpPr>
      <dsp:spPr>
        <a:xfrm>
          <a:off x="5235317" y="1975171"/>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AI och IoT genomsyrar verksamheten för snabbare arbetsflöden</a:t>
          </a:r>
        </a:p>
      </dsp:txBody>
      <dsp:txXfrm>
        <a:off x="5235317" y="1975171"/>
        <a:ext cx="2615741" cy="439914"/>
      </dsp:txXfrm>
    </dsp:sp>
    <dsp:sp modelId="{AA37FA2C-321B-4895-B465-CCB2928470A1}">
      <dsp:nvSpPr>
        <dsp:cNvPr id="0" name=""/>
        <dsp:cNvSpPr/>
      </dsp:nvSpPr>
      <dsp:spPr>
        <a:xfrm rot="10800000">
          <a:off x="0" y="0"/>
          <a:ext cx="7854894" cy="1471286"/>
        </a:xfrm>
        <a:prstGeom prst="upArrowCallou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sv-SE" sz="1800" b="1" kern="1200" dirty="0">
              <a:latin typeface="Avenir Next LT Pro" panose="020B0504020202020204" pitchFamily="34" charset="0"/>
            </a:rPr>
            <a:t>Kontor</a:t>
          </a:r>
        </a:p>
      </dsp:txBody>
      <dsp:txXfrm rot="-10800000">
        <a:off x="0" y="0"/>
        <a:ext cx="7854894" cy="516421"/>
      </dsp:txXfrm>
    </dsp:sp>
    <dsp:sp modelId="{5B767A43-5964-484D-8F70-0BB2338883BE}">
      <dsp:nvSpPr>
        <dsp:cNvPr id="0" name=""/>
        <dsp:cNvSpPr/>
      </dsp:nvSpPr>
      <dsp:spPr>
        <a:xfrm>
          <a:off x="3835" y="518233"/>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Hårdvara</a:t>
          </a:r>
        </a:p>
      </dsp:txBody>
      <dsp:txXfrm>
        <a:off x="3835" y="518233"/>
        <a:ext cx="2615741" cy="439914"/>
      </dsp:txXfrm>
    </dsp:sp>
    <dsp:sp modelId="{F48D06F2-40B1-47F5-87D9-017F321DFB75}">
      <dsp:nvSpPr>
        <dsp:cNvPr id="0" name=""/>
        <dsp:cNvSpPr/>
      </dsp:nvSpPr>
      <dsp:spPr>
        <a:xfrm>
          <a:off x="2619576" y="518233"/>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Mjukvara</a:t>
          </a:r>
        </a:p>
      </dsp:txBody>
      <dsp:txXfrm>
        <a:off x="2619576" y="518233"/>
        <a:ext cx="2615741" cy="439914"/>
      </dsp:txXfrm>
    </dsp:sp>
    <dsp:sp modelId="{4073E767-2308-499D-A54F-5C609469EDC7}">
      <dsp:nvSpPr>
        <dsp:cNvPr id="0" name=""/>
        <dsp:cNvSpPr/>
      </dsp:nvSpPr>
      <dsp:spPr>
        <a:xfrm>
          <a:off x="5235317" y="518233"/>
          <a:ext cx="2615741" cy="439914"/>
        </a:xfrm>
        <a:prstGeom prst="rect">
          <a:avLst/>
        </a:prstGeom>
        <a:solidFill>
          <a:schemeClr val="accent6">
            <a:alpha val="90000"/>
            <a:tint val="40000"/>
            <a:hueOff val="0"/>
            <a:satOff val="0"/>
            <a:lumOff val="0"/>
            <a:alphaOff val="0"/>
          </a:schemeClr>
        </a:solidFill>
        <a:ln w="1905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sv-SE" sz="1000" b="1" kern="1200" dirty="0">
              <a:solidFill>
                <a:srgbClr val="00540A"/>
              </a:solidFill>
              <a:latin typeface="Avenir Next LT Pro" panose="020B0504020202020204" pitchFamily="34" charset="0"/>
            </a:rPr>
            <a:t>Förenklad återkoppling för snabbare utveckling inom avdelningen</a:t>
          </a:r>
        </a:p>
      </dsp:txBody>
      <dsp:txXfrm>
        <a:off x="5235317" y="518233"/>
        <a:ext cx="2615741" cy="43991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C204C-C218-4969-B321-645A756C2C21}" type="datetimeFigureOut">
              <a:rPr lang="sv-SE" smtClean="0"/>
              <a:t>2024-11-06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687F1-08EC-4734-BBFF-B768A4C3F23F}" type="slidenum">
              <a:rPr lang="sv-SE" smtClean="0"/>
              <a:t>‹#›</a:t>
            </a:fld>
            <a:endParaRPr lang="sv-SE"/>
          </a:p>
        </p:txBody>
      </p:sp>
    </p:spTree>
    <p:extLst>
      <p:ext uri="{BB962C8B-B14F-4D97-AF65-F5344CB8AC3E}">
        <p14:creationId xmlns:p14="http://schemas.microsoft.com/office/powerpoint/2010/main" val="3895016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81687F1-08EC-4734-BBFF-B768A4C3F23F}" type="slidenum">
              <a:rPr lang="sv-SE" smtClean="0"/>
              <a:t>1</a:t>
            </a:fld>
            <a:endParaRPr lang="sv-SE"/>
          </a:p>
        </p:txBody>
      </p:sp>
    </p:spTree>
    <p:extLst>
      <p:ext uri="{BB962C8B-B14F-4D97-AF65-F5344CB8AC3E}">
        <p14:creationId xmlns:p14="http://schemas.microsoft.com/office/powerpoint/2010/main" val="126655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AF54BB0-FF2E-65A5-E814-17BE82A2B7F4}"/>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1C229CC1-20BA-7601-E7AC-0CFA2F72BB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82FC0F6B-9B64-3210-C3CD-32630368C7A6}"/>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9B2F7A44-D7B7-FC9F-DED9-F57FB24338A9}"/>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059D133F-C76C-75EF-3CFC-63D26B8CE92E}"/>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3534881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9CBE39F-EFAD-12BE-D763-86D3B6B9F7C8}"/>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DFA1DE7E-1850-9060-7647-FE7FE24901CE}"/>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CC2E5022-03C3-9FEF-8B9C-17FD17858151}"/>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8F613D57-EDC0-6D5D-2318-2DB7C11F6271}"/>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0EC45877-5A4A-978B-68EB-44CCD995A480}"/>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370657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51AD7231-70F7-D362-C3FA-F3FEE772E333}"/>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3CE0E506-07B6-6966-FF43-71193ADFE389}"/>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C7F67AA5-F9C4-7119-8E5F-C554A4CA1941}"/>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EF7E995D-3807-0F18-7CAE-41CD0DCC3EC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0D28614-7D06-D4A4-8DAE-7812042D34E8}"/>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377098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104BB5A-7DB0-F468-718D-D68A8B513990}"/>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4CB74686-8135-F163-7E30-6F088BB79589}"/>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63284FA-697E-15DF-D7CB-A6A649565271}"/>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944FDE9C-6555-C062-9805-7CD32B2987DF}"/>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56234C36-22BE-F692-9CF4-E85719E4C1FC}"/>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318027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CE4B86E-3A8A-C289-E337-87328BE18E78}"/>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2EE69E9F-1205-C64B-3D12-163A27F871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101FD104-1175-8785-59E4-B28025E26931}"/>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80B2AE4E-4F5C-254C-6A61-E138868F0660}"/>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89C0022-8B6A-DF0B-4704-73A5F6168C29}"/>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44531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C18EFF9-2044-1335-A46F-3309EBA060FB}"/>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E6D25835-41F4-36C1-4349-F198DE93321B}"/>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BB134016-3A4C-9F0F-ACF3-4A1EC38F375F}"/>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9D9673CE-1A39-FEFD-E607-2AE5074FD4BF}"/>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6" name="Platshållare för sidfot 5">
            <a:extLst>
              <a:ext uri="{FF2B5EF4-FFF2-40B4-BE49-F238E27FC236}">
                <a16:creationId xmlns:a16="http://schemas.microsoft.com/office/drawing/2014/main" id="{263ACAE9-E41C-58F9-4C1C-26128462AD32}"/>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EB67E4DF-DF15-EEC4-8DF5-29E6A9C3F0FB}"/>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171994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824C493-135A-AC9F-C5F3-478570EC09FF}"/>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ED12F31F-F8B7-5DC2-3191-9F0CCD6923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C1E042E0-1B6E-B0BF-1245-00D7E44C3680}"/>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0BA6A69C-0B0F-2C02-D652-066062B828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AB4BE70A-A04F-A498-DE62-F053EA43E95A}"/>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B5D5FEE5-0C92-04E1-BCBD-61B5BB5A615F}"/>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8" name="Platshållare för sidfot 7">
            <a:extLst>
              <a:ext uri="{FF2B5EF4-FFF2-40B4-BE49-F238E27FC236}">
                <a16:creationId xmlns:a16="http://schemas.microsoft.com/office/drawing/2014/main" id="{C44D1203-4920-F313-6E28-676AEA96F44E}"/>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9A78B6EC-C74D-8409-2175-C33686E60B50}"/>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171904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9E5AF38-A39E-A8AB-D152-12F500E133CD}"/>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904FF93A-5D7E-312A-5A5C-B723D9179B6C}"/>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4" name="Platshållare för sidfot 3">
            <a:extLst>
              <a:ext uri="{FF2B5EF4-FFF2-40B4-BE49-F238E27FC236}">
                <a16:creationId xmlns:a16="http://schemas.microsoft.com/office/drawing/2014/main" id="{81D0ED08-6105-72AA-A53F-8818B3F9480F}"/>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87E6D7E3-BCE5-5066-F9E0-5ED3EA339BAB}"/>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223654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592AA9EB-5554-E587-B7B6-553881A99047}"/>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3" name="Platshållare för sidfot 2">
            <a:extLst>
              <a:ext uri="{FF2B5EF4-FFF2-40B4-BE49-F238E27FC236}">
                <a16:creationId xmlns:a16="http://schemas.microsoft.com/office/drawing/2014/main" id="{89472620-CD6C-75C8-95F6-F86AE8EA6DB0}"/>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C80AED72-C90B-CD4E-8E54-AD491F5AD354}"/>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1279554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227FBDD-8442-78CD-8223-200C30D6DA26}"/>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D7FB47B5-A0B2-8407-4EE9-8495434565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708FF32C-4A31-CBFE-557D-C070D4371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0A805CDF-53BC-BD98-5A23-5BD91FCE9B05}"/>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6" name="Platshållare för sidfot 5">
            <a:extLst>
              <a:ext uri="{FF2B5EF4-FFF2-40B4-BE49-F238E27FC236}">
                <a16:creationId xmlns:a16="http://schemas.microsoft.com/office/drawing/2014/main" id="{B3A5D68B-C022-A804-7D67-A3F5F632F03E}"/>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BC4E0004-AB3F-5FEC-7F7E-F3F16962A38D}"/>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829719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8B6E7A1-CB04-1F10-8A7F-84CC736B1076}"/>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47AE4220-76A3-42EB-B021-02704AA40A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D9577AF1-A2F1-75BF-FEC2-68E3E10A1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95187C08-1CC2-3D1F-F684-7F59CE528E1F}"/>
              </a:ext>
            </a:extLst>
          </p:cNvPr>
          <p:cNvSpPr>
            <a:spLocks noGrp="1"/>
          </p:cNvSpPr>
          <p:nvPr>
            <p:ph type="dt" sz="half" idx="10"/>
          </p:nvPr>
        </p:nvSpPr>
        <p:spPr/>
        <p:txBody>
          <a:bodyPr/>
          <a:lstStyle/>
          <a:p>
            <a:fld id="{1923CD89-72A6-4CEF-9338-6F27AF041D7D}" type="datetimeFigureOut">
              <a:rPr lang="sv-SE" smtClean="0"/>
              <a:t>2024-11-06</a:t>
            </a:fld>
            <a:endParaRPr lang="sv-SE"/>
          </a:p>
        </p:txBody>
      </p:sp>
      <p:sp>
        <p:nvSpPr>
          <p:cNvPr id="6" name="Platshållare för sidfot 5">
            <a:extLst>
              <a:ext uri="{FF2B5EF4-FFF2-40B4-BE49-F238E27FC236}">
                <a16:creationId xmlns:a16="http://schemas.microsoft.com/office/drawing/2014/main" id="{BC66718B-3008-6072-CF25-90D6924B78E8}"/>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DE45421-082E-11F5-132D-E35563D6FB48}"/>
              </a:ext>
            </a:extLst>
          </p:cNvPr>
          <p:cNvSpPr>
            <a:spLocks noGrp="1"/>
          </p:cNvSpPr>
          <p:nvPr>
            <p:ph type="sldNum" sz="quarter" idx="12"/>
          </p:nvPr>
        </p:nvSpPr>
        <p:spPr/>
        <p:txBody>
          <a:bodyPr/>
          <a:lstStyle/>
          <a:p>
            <a:fld id="{4D3CD3FF-7F33-49D3-973B-C9DA07C90028}" type="slidenum">
              <a:rPr lang="sv-SE" smtClean="0"/>
              <a:t>‹#›</a:t>
            </a:fld>
            <a:endParaRPr lang="sv-SE"/>
          </a:p>
        </p:txBody>
      </p:sp>
    </p:spTree>
    <p:extLst>
      <p:ext uri="{BB962C8B-B14F-4D97-AF65-F5344CB8AC3E}">
        <p14:creationId xmlns:p14="http://schemas.microsoft.com/office/powerpoint/2010/main" val="190370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1DF4E4-DD95-1C95-B009-CB9C2617B9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5A3D0AA6-6ED8-A10F-494B-4B662132D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FCB44DCC-9453-FC36-56B2-45EB35129E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23CD89-72A6-4CEF-9338-6F27AF041D7D}" type="datetimeFigureOut">
              <a:rPr lang="sv-SE" smtClean="0"/>
              <a:t>2024-11-06</a:t>
            </a:fld>
            <a:endParaRPr lang="sv-SE"/>
          </a:p>
        </p:txBody>
      </p:sp>
      <p:sp>
        <p:nvSpPr>
          <p:cNvPr id="5" name="Platshållare för sidfot 4">
            <a:extLst>
              <a:ext uri="{FF2B5EF4-FFF2-40B4-BE49-F238E27FC236}">
                <a16:creationId xmlns:a16="http://schemas.microsoft.com/office/drawing/2014/main" id="{82733F0A-811E-117D-F4BB-412C9F3088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sv-SE"/>
          </a:p>
        </p:txBody>
      </p:sp>
      <p:sp>
        <p:nvSpPr>
          <p:cNvPr id="6" name="Platshållare för bildnummer 5">
            <a:extLst>
              <a:ext uri="{FF2B5EF4-FFF2-40B4-BE49-F238E27FC236}">
                <a16:creationId xmlns:a16="http://schemas.microsoft.com/office/drawing/2014/main" id="{4FC740B4-2311-D216-69A1-F5A11F5ED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3CD3FF-7F33-49D3-973B-C9DA07C90028}" type="slidenum">
              <a:rPr lang="sv-SE" smtClean="0"/>
              <a:t>‹#›</a:t>
            </a:fld>
            <a:endParaRPr lang="sv-SE"/>
          </a:p>
        </p:txBody>
      </p:sp>
    </p:spTree>
    <p:extLst>
      <p:ext uri="{BB962C8B-B14F-4D97-AF65-F5344CB8AC3E}">
        <p14:creationId xmlns:p14="http://schemas.microsoft.com/office/powerpoint/2010/main" val="3270137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Bildobjekt 7" descr="En bild som visar Grafik, Teckensnitt, grafisk design, symbol&#10;&#10;Automatiskt genererad beskrivning">
            <a:extLst>
              <a:ext uri="{FF2B5EF4-FFF2-40B4-BE49-F238E27FC236}">
                <a16:creationId xmlns:a16="http://schemas.microsoft.com/office/drawing/2014/main" id="{43F34DA1-9BC2-2FFA-1173-BD72F740F0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55882" y="603992"/>
            <a:ext cx="5680234" cy="1647268"/>
          </a:xfrm>
          <a:prstGeom prst="rect">
            <a:avLst/>
          </a:prstGeom>
        </p:spPr>
      </p:pic>
      <p:sp>
        <p:nvSpPr>
          <p:cNvPr id="9" name="textruta 8">
            <a:extLst>
              <a:ext uri="{FF2B5EF4-FFF2-40B4-BE49-F238E27FC236}">
                <a16:creationId xmlns:a16="http://schemas.microsoft.com/office/drawing/2014/main" id="{635C90C7-F625-5C7D-6139-50EDD97D7C2F}"/>
              </a:ext>
            </a:extLst>
          </p:cNvPr>
          <p:cNvSpPr txBox="1"/>
          <p:nvPr/>
        </p:nvSpPr>
        <p:spPr>
          <a:xfrm>
            <a:off x="1077246" y="2353768"/>
            <a:ext cx="10037506" cy="1200329"/>
          </a:xfrm>
          <a:prstGeom prst="rect">
            <a:avLst/>
          </a:prstGeom>
          <a:noFill/>
        </p:spPr>
        <p:txBody>
          <a:bodyPr wrap="square" rtlCol="0">
            <a:spAutoFit/>
          </a:bodyPr>
          <a:lstStyle/>
          <a:p>
            <a:pPr algn="ctr"/>
            <a:r>
              <a:rPr lang="sv-SE" sz="7200" b="1" dirty="0">
                <a:solidFill>
                  <a:srgbClr val="00AB46"/>
                </a:solidFill>
                <a:latin typeface="Avenir Next LT Pro" panose="020B0504020202020204" pitchFamily="34" charset="0"/>
              </a:rPr>
              <a:t>Grupp 3 Presentation</a:t>
            </a:r>
          </a:p>
        </p:txBody>
      </p:sp>
      <p:sp>
        <p:nvSpPr>
          <p:cNvPr id="10" name="textruta 9">
            <a:extLst>
              <a:ext uri="{FF2B5EF4-FFF2-40B4-BE49-F238E27FC236}">
                <a16:creationId xmlns:a16="http://schemas.microsoft.com/office/drawing/2014/main" id="{20D624AB-FD3B-12AA-78FF-303B258202FA}"/>
              </a:ext>
            </a:extLst>
          </p:cNvPr>
          <p:cNvSpPr txBox="1"/>
          <p:nvPr/>
        </p:nvSpPr>
        <p:spPr>
          <a:xfrm>
            <a:off x="1742167" y="3857593"/>
            <a:ext cx="8707665" cy="1494869"/>
          </a:xfrm>
          <a:prstGeom prst="rect">
            <a:avLst/>
          </a:prstGeom>
          <a:noFill/>
        </p:spPr>
        <p:txBody>
          <a:bodyPr wrap="square" rtlCol="0">
            <a:spAutoFit/>
          </a:bodyPr>
          <a:lstStyle/>
          <a:p>
            <a:pPr algn="ctr"/>
            <a:r>
              <a:rPr lang="sv-SE" sz="4400" b="1" dirty="0">
                <a:solidFill>
                  <a:srgbClr val="00AB46"/>
                </a:solidFill>
                <a:latin typeface="Avenir Next LT Pro" panose="020B0504020202020204" pitchFamily="34" charset="0"/>
              </a:rPr>
              <a:t>Verksamhetsanalys &amp; Strategi 2024-2028</a:t>
            </a:r>
            <a:endParaRPr lang="sv-SE" sz="2000" b="1" dirty="0">
              <a:solidFill>
                <a:srgbClr val="00AB46"/>
              </a:solidFill>
              <a:latin typeface="Avenir Next LT Pro" panose="020B0504020202020204" pitchFamily="34" charset="0"/>
            </a:endParaRPr>
          </a:p>
        </p:txBody>
      </p:sp>
      <p:sp>
        <p:nvSpPr>
          <p:cNvPr id="12" name="Likbent triangel 11">
            <a:extLst>
              <a:ext uri="{FF2B5EF4-FFF2-40B4-BE49-F238E27FC236}">
                <a16:creationId xmlns:a16="http://schemas.microsoft.com/office/drawing/2014/main" id="{871368A1-3A97-FA3E-FDA0-F1E6977A6066}"/>
              </a:ext>
            </a:extLst>
          </p:cNvPr>
          <p:cNvSpPr/>
          <p:nvPr/>
        </p:nvSpPr>
        <p:spPr>
          <a:xfrm>
            <a:off x="11079127" y="0"/>
            <a:ext cx="1112874" cy="6858000"/>
          </a:xfrm>
          <a:prstGeom prst="triangle">
            <a:avLst>
              <a:gd name="adj" fmla="val 100000"/>
            </a:avLst>
          </a:pr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323814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08AC9A-4528-3437-D9AA-E159DD62A836}"/>
            </a:ext>
          </a:extLst>
        </p:cNvPr>
        <p:cNvGrpSpPr/>
        <p:nvPr/>
      </p:nvGrpSpPr>
      <p:grpSpPr>
        <a:xfrm>
          <a:off x="0" y="0"/>
          <a:ext cx="0" cy="0"/>
          <a:chOff x="0" y="0"/>
          <a:chExt cx="0" cy="0"/>
        </a:xfrm>
      </p:grpSpPr>
      <p:pic>
        <p:nvPicPr>
          <p:cNvPr id="3" name="Bildobjekt 2" descr="En bild som visar inomhus, krukväxt, möbler, växt&#10;&#10;Automatiskt genererad beskrivning">
            <a:extLst>
              <a:ext uri="{FF2B5EF4-FFF2-40B4-BE49-F238E27FC236}">
                <a16:creationId xmlns:a16="http://schemas.microsoft.com/office/drawing/2014/main" id="{93FBCB30-F588-FBCF-92D7-74CF195FFE39}"/>
              </a:ext>
            </a:extLst>
          </p:cNvPr>
          <p:cNvPicPr>
            <a:picLocks noChangeAspect="1"/>
          </p:cNvPicPr>
          <p:nvPr/>
        </p:nvPicPr>
        <p:blipFill>
          <a:blip r:embed="rId2"/>
          <a:stretch>
            <a:fillRect/>
          </a:stretch>
        </p:blipFill>
        <p:spPr>
          <a:xfrm>
            <a:off x="0" y="12560"/>
            <a:ext cx="12192000" cy="6832879"/>
          </a:xfrm>
          <a:prstGeom prst="rect">
            <a:avLst/>
          </a:prstGeom>
        </p:spPr>
      </p:pic>
      <p:sp>
        <p:nvSpPr>
          <p:cNvPr id="4" name="Rektangel 3">
            <a:extLst>
              <a:ext uri="{FF2B5EF4-FFF2-40B4-BE49-F238E27FC236}">
                <a16:creationId xmlns:a16="http://schemas.microsoft.com/office/drawing/2014/main" id="{C7E1DCC2-E114-3073-DBF0-6FE496E2818D}"/>
              </a:ext>
            </a:extLst>
          </p:cNvPr>
          <p:cNvSpPr/>
          <p:nvPr/>
        </p:nvSpPr>
        <p:spPr>
          <a:xfrm>
            <a:off x="0" y="-1256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ruta 4">
            <a:extLst>
              <a:ext uri="{FF2B5EF4-FFF2-40B4-BE49-F238E27FC236}">
                <a16:creationId xmlns:a16="http://schemas.microsoft.com/office/drawing/2014/main" id="{8BF736AF-3EF2-DEA8-654C-895DB1E9D3F6}"/>
              </a:ext>
            </a:extLst>
          </p:cNvPr>
          <p:cNvSpPr txBox="1"/>
          <p:nvPr/>
        </p:nvSpPr>
        <p:spPr>
          <a:xfrm>
            <a:off x="219075" y="330340"/>
            <a:ext cx="4264818" cy="646331"/>
          </a:xfrm>
          <a:prstGeom prst="rect">
            <a:avLst/>
          </a:prstGeom>
          <a:noFill/>
        </p:spPr>
        <p:txBody>
          <a:bodyPr wrap="square" rtlCol="0">
            <a:spAutoFit/>
          </a:bodyPr>
          <a:lstStyle/>
          <a:p>
            <a:r>
              <a:rPr lang="sv-SE" sz="3600" b="1" dirty="0">
                <a:solidFill>
                  <a:srgbClr val="00AA45"/>
                </a:solidFill>
                <a:latin typeface="Avenir Next LT Pro" panose="020B0504020202020204" pitchFamily="34" charset="0"/>
              </a:rPr>
              <a:t>Marknadsandelar</a:t>
            </a:r>
          </a:p>
        </p:txBody>
      </p:sp>
      <p:sp>
        <p:nvSpPr>
          <p:cNvPr id="9" name="textruta 8">
            <a:extLst>
              <a:ext uri="{FF2B5EF4-FFF2-40B4-BE49-F238E27FC236}">
                <a16:creationId xmlns:a16="http://schemas.microsoft.com/office/drawing/2014/main" id="{F2C4FFCA-4CC4-C5D7-F8BA-3EDF0B02408A}"/>
              </a:ext>
            </a:extLst>
          </p:cNvPr>
          <p:cNvSpPr txBox="1"/>
          <p:nvPr/>
        </p:nvSpPr>
        <p:spPr>
          <a:xfrm>
            <a:off x="219075" y="1307011"/>
            <a:ext cx="4391024" cy="3108543"/>
          </a:xfrm>
          <a:prstGeom prst="rect">
            <a:avLst/>
          </a:prstGeom>
          <a:noFill/>
        </p:spPr>
        <p:txBody>
          <a:bodyPr wrap="square" rtlCol="0">
            <a:spAutoFit/>
          </a:bodyPr>
          <a:lstStyle/>
          <a:p>
            <a:r>
              <a:rPr lang="sv-SE" sz="2800" dirty="0">
                <a:solidFill>
                  <a:srgbClr val="00AA45"/>
                </a:solidFill>
                <a:latin typeface="Avenir Next LT Pro" panose="020B0504020202020204" pitchFamily="34" charset="0"/>
              </a:rPr>
              <a:t>Coop behöver ta marknadsandelar från sina konkurrenter, till sin hjälp har man ett av Europas största automatiserade centrallager i Eskilstuna.</a:t>
            </a:r>
          </a:p>
        </p:txBody>
      </p:sp>
      <p:graphicFrame>
        <p:nvGraphicFramePr>
          <p:cNvPr id="12" name="Diagram 11">
            <a:extLst>
              <a:ext uri="{FF2B5EF4-FFF2-40B4-BE49-F238E27FC236}">
                <a16:creationId xmlns:a16="http://schemas.microsoft.com/office/drawing/2014/main" id="{F48036F2-50BB-FD6E-0892-64F762DA6341}"/>
              </a:ext>
            </a:extLst>
          </p:cNvPr>
          <p:cNvGraphicFramePr/>
          <p:nvPr>
            <p:extLst>
              <p:ext uri="{D42A27DB-BD31-4B8C-83A1-F6EECF244321}">
                <p14:modId xmlns:p14="http://schemas.microsoft.com/office/powerpoint/2010/main" val="1346700579"/>
              </p:ext>
            </p:extLst>
          </p:nvPr>
        </p:nvGraphicFramePr>
        <p:xfrm>
          <a:off x="5222080" y="330340"/>
          <a:ext cx="6505576" cy="2650331"/>
        </p:xfrm>
        <a:graphic>
          <a:graphicData uri="http://schemas.openxmlformats.org/drawingml/2006/chart">
            <c:chart xmlns:c="http://schemas.openxmlformats.org/drawingml/2006/chart" xmlns:r="http://schemas.openxmlformats.org/officeDocument/2006/relationships" r:id="rId3"/>
          </a:graphicData>
        </a:graphic>
      </p:graphicFrame>
      <p:pic>
        <p:nvPicPr>
          <p:cNvPr id="14" name="Bildobjekt 13" descr="En bild som visar berg, himmel, Flygfotografi, utomhus&#10;&#10;Automatiskt genererad beskrivning">
            <a:extLst>
              <a:ext uri="{FF2B5EF4-FFF2-40B4-BE49-F238E27FC236}">
                <a16:creationId xmlns:a16="http://schemas.microsoft.com/office/drawing/2014/main" id="{F1FB1B1B-099A-7FC3-9364-2EB807C10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22080" y="3123546"/>
            <a:ext cx="6486525" cy="3470135"/>
          </a:xfrm>
          <a:prstGeom prst="rect">
            <a:avLst/>
          </a:prstGeom>
        </p:spPr>
      </p:pic>
      <p:sp>
        <p:nvSpPr>
          <p:cNvPr id="2" name="Rektangel 1">
            <a:extLst>
              <a:ext uri="{FF2B5EF4-FFF2-40B4-BE49-F238E27FC236}">
                <a16:creationId xmlns:a16="http://schemas.microsoft.com/office/drawing/2014/main" id="{AAA473FE-AEC8-7320-67B3-094B13DCF6C8}"/>
              </a:ext>
            </a:extLst>
          </p:cNvPr>
          <p:cNvSpPr/>
          <p:nvPr/>
        </p:nvSpPr>
        <p:spPr>
          <a:xfrm>
            <a:off x="0" y="6758982"/>
            <a:ext cx="2016000" cy="99018"/>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464D42C7-D7FF-D6F3-BA9B-59BAA3FB5E43}"/>
              </a:ext>
            </a:extLst>
          </p:cNvPr>
          <p:cNvSpPr/>
          <p:nvPr/>
        </p:nvSpPr>
        <p:spPr>
          <a:xfrm>
            <a:off x="1999200" y="6758982"/>
            <a:ext cx="2052000" cy="99018"/>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59DF23B5-AB26-5F8D-BCF4-9D6AE2389FAA}"/>
              </a:ext>
            </a:extLst>
          </p:cNvPr>
          <p:cNvSpPr/>
          <p:nvPr/>
        </p:nvSpPr>
        <p:spPr>
          <a:xfrm>
            <a:off x="4034400" y="6758982"/>
            <a:ext cx="2052000" cy="99018"/>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7">
            <a:extLst>
              <a:ext uri="{FF2B5EF4-FFF2-40B4-BE49-F238E27FC236}">
                <a16:creationId xmlns:a16="http://schemas.microsoft.com/office/drawing/2014/main" id="{750FD73D-01B0-0F0E-3C01-E7F026555887}"/>
              </a:ext>
            </a:extLst>
          </p:cNvPr>
          <p:cNvSpPr/>
          <p:nvPr/>
        </p:nvSpPr>
        <p:spPr>
          <a:xfrm>
            <a:off x="6069600" y="6758982"/>
            <a:ext cx="2052000" cy="99018"/>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a:extLst>
              <a:ext uri="{FF2B5EF4-FFF2-40B4-BE49-F238E27FC236}">
                <a16:creationId xmlns:a16="http://schemas.microsoft.com/office/drawing/2014/main" id="{B3623404-5851-80E8-007F-7BC39D3B6544}"/>
              </a:ext>
            </a:extLst>
          </p:cNvPr>
          <p:cNvSpPr/>
          <p:nvPr/>
        </p:nvSpPr>
        <p:spPr>
          <a:xfrm>
            <a:off x="8104800" y="6758982"/>
            <a:ext cx="2052000" cy="99018"/>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ktangel 10">
            <a:extLst>
              <a:ext uri="{FF2B5EF4-FFF2-40B4-BE49-F238E27FC236}">
                <a16:creationId xmlns:a16="http://schemas.microsoft.com/office/drawing/2014/main" id="{4C5C2E53-E233-2A67-FE7F-53F122822746}"/>
              </a:ext>
            </a:extLst>
          </p:cNvPr>
          <p:cNvSpPr/>
          <p:nvPr/>
        </p:nvSpPr>
        <p:spPr>
          <a:xfrm>
            <a:off x="10140000" y="6758982"/>
            <a:ext cx="2052000" cy="9901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93004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6F4129F3-8203-E13E-F855-F8A12E9D7A7B}"/>
              </a:ext>
            </a:extLst>
          </p:cNvPr>
          <p:cNvSpPr/>
          <p:nvPr/>
        </p:nvSpPr>
        <p:spPr>
          <a:xfrm>
            <a:off x="0" y="835819"/>
            <a:ext cx="2016000"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8E5CF1BB-1011-F7C8-FF3E-7B70BE3FC8A1}"/>
              </a:ext>
            </a:extLst>
          </p:cNvPr>
          <p:cNvSpPr/>
          <p:nvPr/>
        </p:nvSpPr>
        <p:spPr>
          <a:xfrm>
            <a:off x="1999200" y="835819"/>
            <a:ext cx="2052000"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664B65E0-7B35-A3F2-C54A-545C120F0E21}"/>
              </a:ext>
            </a:extLst>
          </p:cNvPr>
          <p:cNvSpPr/>
          <p:nvPr/>
        </p:nvSpPr>
        <p:spPr>
          <a:xfrm>
            <a:off x="4034400" y="835819"/>
            <a:ext cx="2052000"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9A5036F1-BEAB-3188-0207-B7D1404423D8}"/>
              </a:ext>
            </a:extLst>
          </p:cNvPr>
          <p:cNvSpPr/>
          <p:nvPr/>
        </p:nvSpPr>
        <p:spPr>
          <a:xfrm>
            <a:off x="6069600" y="835819"/>
            <a:ext cx="2052000"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EE4ED2DC-B9E0-94DE-5FAB-CB6A77721C0D}"/>
              </a:ext>
            </a:extLst>
          </p:cNvPr>
          <p:cNvSpPr/>
          <p:nvPr/>
        </p:nvSpPr>
        <p:spPr>
          <a:xfrm>
            <a:off x="8104800" y="835819"/>
            <a:ext cx="2052000"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0ECF745C-5300-C785-0CAB-458C669DA5FE}"/>
              </a:ext>
            </a:extLst>
          </p:cNvPr>
          <p:cNvSpPr/>
          <p:nvPr/>
        </p:nvSpPr>
        <p:spPr>
          <a:xfrm>
            <a:off x="10140000" y="835819"/>
            <a:ext cx="2052000"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ACCFD3D4-3946-E9FD-0A3D-D5624AFDB6AD}"/>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pic>
        <p:nvPicPr>
          <p:cNvPr id="9" name="Bildobjekt 8" descr="En bild som visar Grafik, Teckensnitt, grafisk design, symbol&#10;&#10;Automatiskt genererad beskrivning">
            <a:extLst>
              <a:ext uri="{FF2B5EF4-FFF2-40B4-BE49-F238E27FC236}">
                <a16:creationId xmlns:a16="http://schemas.microsoft.com/office/drawing/2014/main" id="{48F08779-FE8D-3F31-0191-40C97C37F8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621743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D4DEF-D848-19D0-EB58-50C142A1ED9F}"/>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CBF7A35E-E449-117A-C6ED-7DEBB016A28B}"/>
              </a:ext>
            </a:extLst>
          </p:cNvPr>
          <p:cNvSpPr/>
          <p:nvPr/>
        </p:nvSpPr>
        <p:spPr>
          <a:xfrm>
            <a:off x="0" y="835819"/>
            <a:ext cx="10060764"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7CFA4C7D-0B3F-727E-B198-2ED6741838AC}"/>
              </a:ext>
            </a:extLst>
          </p:cNvPr>
          <p:cNvSpPr/>
          <p:nvPr/>
        </p:nvSpPr>
        <p:spPr>
          <a:xfrm>
            <a:off x="10060766" y="835819"/>
            <a:ext cx="426248"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B0CB7AE1-64A5-58C5-4E78-EEE20BA97D73}"/>
              </a:ext>
            </a:extLst>
          </p:cNvPr>
          <p:cNvSpPr/>
          <p:nvPr/>
        </p:nvSpPr>
        <p:spPr>
          <a:xfrm>
            <a:off x="10487013" y="835819"/>
            <a:ext cx="426246"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A3BE2966-791D-A96F-12D3-7087A75CFA83}"/>
              </a:ext>
            </a:extLst>
          </p:cNvPr>
          <p:cNvSpPr/>
          <p:nvPr/>
        </p:nvSpPr>
        <p:spPr>
          <a:xfrm>
            <a:off x="10913263" y="835819"/>
            <a:ext cx="426245"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8B47B646-8BE8-B796-38C4-B0AD5F52E216}"/>
              </a:ext>
            </a:extLst>
          </p:cNvPr>
          <p:cNvSpPr/>
          <p:nvPr/>
        </p:nvSpPr>
        <p:spPr>
          <a:xfrm>
            <a:off x="11339510" y="835819"/>
            <a:ext cx="426245"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832119DA-3825-F3EB-7B80-6BC38B7E5CED}"/>
              </a:ext>
            </a:extLst>
          </p:cNvPr>
          <p:cNvSpPr/>
          <p:nvPr/>
        </p:nvSpPr>
        <p:spPr>
          <a:xfrm>
            <a:off x="11765756" y="835819"/>
            <a:ext cx="426244"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382784CA-FDD9-A8B3-AA44-E0A9BA3B00B0}"/>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sp>
        <p:nvSpPr>
          <p:cNvPr id="9" name="textruta 8">
            <a:extLst>
              <a:ext uri="{FF2B5EF4-FFF2-40B4-BE49-F238E27FC236}">
                <a16:creationId xmlns:a16="http://schemas.microsoft.com/office/drawing/2014/main" id="{D46D3214-3CF3-B723-E590-5A5CB46A9E09}"/>
              </a:ext>
            </a:extLst>
          </p:cNvPr>
          <p:cNvSpPr txBox="1"/>
          <p:nvPr/>
        </p:nvSpPr>
        <p:spPr>
          <a:xfrm>
            <a:off x="294082" y="1327204"/>
            <a:ext cx="9285687" cy="3559692"/>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0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Optimering av Lager och Varuflöde</a:t>
            </a:r>
          </a:p>
          <a:p>
            <a:pPr marL="0" lvl="0" indent="0" algn="ctr">
              <a:lnSpc>
                <a:spcPct val="107000"/>
              </a:lnSpc>
              <a:spcAft>
                <a:spcPts val="800"/>
              </a:spcAft>
              <a:buNone/>
              <a:tabLst>
                <a:tab pos="4572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Mål</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 Optimera det automatiserade varuflödet med AI.</a:t>
            </a:r>
          </a:p>
          <a:p>
            <a:pPr marL="0" lvl="0" indent="0">
              <a:lnSpc>
                <a:spcPct val="107000"/>
              </a:lnSpc>
              <a:spcAft>
                <a:spcPts val="800"/>
              </a:spcAft>
              <a:buNone/>
              <a:tabLst>
                <a:tab pos="4572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Använd AI för att optimera varuflödet och säkerställa att kunderna får rätt vara på rätt plats och tid. Målet är att ingen beställning ska ta mer än en dag att leverera.</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Implementera en hållbarhetsstrategi som innebär att förändringar rullas ut successivt för att hålla nere kostnader och skydda vinstmarginalen. Ett kostnadstak baserat på en procentsats av totala vinsten kan vara ett alternativ.</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Centrallager ska hålla en buffert av alkoholprodukter som har högt säljtryck under högtider för att säkerställa tillgänglighet i butikerna och locka kunder som söker specifika produkter.</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Fyllnadsgraden för alkohol i butikerna ska vara minst 98 % för att undvika att kunder går till konkurrenter. Genom att visa att Coop alltid har välfyllda hyllor kan kundlojaliteten öka.</a:t>
            </a:r>
          </a:p>
        </p:txBody>
      </p:sp>
      <p:pic>
        <p:nvPicPr>
          <p:cNvPr id="10" name="Bildobjekt 9" descr="En bild som visar Grafik, Teckensnitt, grafisk design, symbol&#10;&#10;Automatiskt genererad beskrivning">
            <a:extLst>
              <a:ext uri="{FF2B5EF4-FFF2-40B4-BE49-F238E27FC236}">
                <a16:creationId xmlns:a16="http://schemas.microsoft.com/office/drawing/2014/main" id="{CA943181-94C1-9992-387B-E137596740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553850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46CCB-C9D7-F55A-B65A-05E013078C06}"/>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EBEAE199-A03B-0B1C-BEB8-39C2457C7FE1}"/>
              </a:ext>
            </a:extLst>
          </p:cNvPr>
          <p:cNvSpPr/>
          <p:nvPr/>
        </p:nvSpPr>
        <p:spPr>
          <a:xfrm>
            <a:off x="0" y="835819"/>
            <a:ext cx="426249"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2718BD8C-F891-D87B-0C4E-5CE37DA1126D}"/>
              </a:ext>
            </a:extLst>
          </p:cNvPr>
          <p:cNvSpPr/>
          <p:nvPr/>
        </p:nvSpPr>
        <p:spPr>
          <a:xfrm>
            <a:off x="426245" y="835819"/>
            <a:ext cx="10060769"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A4C6D933-263F-C875-D4A9-6E946664EB0D}"/>
              </a:ext>
            </a:extLst>
          </p:cNvPr>
          <p:cNvSpPr/>
          <p:nvPr/>
        </p:nvSpPr>
        <p:spPr>
          <a:xfrm>
            <a:off x="10487013" y="835819"/>
            <a:ext cx="426246"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8EC2DB6B-430B-233A-671E-132E3330B15A}"/>
              </a:ext>
            </a:extLst>
          </p:cNvPr>
          <p:cNvSpPr/>
          <p:nvPr/>
        </p:nvSpPr>
        <p:spPr>
          <a:xfrm>
            <a:off x="10913263" y="835819"/>
            <a:ext cx="426245"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285D0C85-F03D-30F6-CF47-8D8118CACD07}"/>
              </a:ext>
            </a:extLst>
          </p:cNvPr>
          <p:cNvSpPr/>
          <p:nvPr/>
        </p:nvSpPr>
        <p:spPr>
          <a:xfrm>
            <a:off x="11339510" y="835819"/>
            <a:ext cx="426245"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61612904-B780-E12D-0E66-06326C7766F3}"/>
              </a:ext>
            </a:extLst>
          </p:cNvPr>
          <p:cNvSpPr/>
          <p:nvPr/>
        </p:nvSpPr>
        <p:spPr>
          <a:xfrm>
            <a:off x="11765756" y="835819"/>
            <a:ext cx="426244"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422248A3-7C8A-F9B7-A38E-07D76D6DA4E2}"/>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pic>
        <p:nvPicPr>
          <p:cNvPr id="11" name="Bildobjekt 10" descr="En bild som visar himmel, elektricitet, utomhus, natt&#10;&#10;Automatiskt genererad beskrivning">
            <a:extLst>
              <a:ext uri="{FF2B5EF4-FFF2-40B4-BE49-F238E27FC236}">
                <a16:creationId xmlns:a16="http://schemas.microsoft.com/office/drawing/2014/main" id="{1C5F1279-927D-3E6A-418C-0B1B12668D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506" y="1293412"/>
            <a:ext cx="9536235" cy="5343914"/>
          </a:xfrm>
          <a:prstGeom prst="rect">
            <a:avLst/>
          </a:prstGeom>
        </p:spPr>
      </p:pic>
      <p:sp>
        <p:nvSpPr>
          <p:cNvPr id="9" name="Rektangel 8">
            <a:extLst>
              <a:ext uri="{FF2B5EF4-FFF2-40B4-BE49-F238E27FC236}">
                <a16:creationId xmlns:a16="http://schemas.microsoft.com/office/drawing/2014/main" id="{C1C66A5D-5D31-5515-EDAA-14F939CF32C2}"/>
              </a:ext>
            </a:extLst>
          </p:cNvPr>
          <p:cNvSpPr/>
          <p:nvPr/>
        </p:nvSpPr>
        <p:spPr>
          <a:xfrm>
            <a:off x="621505" y="1293412"/>
            <a:ext cx="9536235" cy="5343914"/>
          </a:xfrm>
          <a:prstGeom prst="rect">
            <a:avLst/>
          </a:prstGeom>
          <a:gradFill flip="none" rotWithShape="1">
            <a:gsLst>
              <a:gs pos="0">
                <a:schemeClr val="tx1"/>
              </a:gs>
              <a:gs pos="50000">
                <a:schemeClr val="tx1">
                  <a:alpha val="70000"/>
                </a:schemeClr>
              </a:gs>
              <a:gs pos="78000">
                <a:schemeClr val="tx1">
                  <a:alpha val="38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a:extLst>
              <a:ext uri="{FF2B5EF4-FFF2-40B4-BE49-F238E27FC236}">
                <a16:creationId xmlns:a16="http://schemas.microsoft.com/office/drawing/2014/main" id="{E04F5276-8F58-4AC7-92E3-22B0AC89E102}"/>
              </a:ext>
            </a:extLst>
          </p:cNvPr>
          <p:cNvSpPr txBox="1"/>
          <p:nvPr/>
        </p:nvSpPr>
        <p:spPr>
          <a:xfrm>
            <a:off x="852492" y="1280464"/>
            <a:ext cx="3840952" cy="4046044"/>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0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Leveranslösningar</a:t>
            </a:r>
          </a:p>
          <a:p>
            <a:pPr marL="0" lvl="0" indent="0" algn="ctr">
              <a:lnSpc>
                <a:spcPct val="107000"/>
              </a:lnSpc>
              <a:spcAft>
                <a:spcPts val="800"/>
              </a:spcAft>
              <a:buNone/>
              <a:tabLst>
                <a:tab pos="4572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Mål</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 Diversifiera leveransalternativen för att möta kundernas behov.</a:t>
            </a:r>
          </a:p>
          <a:p>
            <a:pPr marL="0" lvl="0" indent="0">
              <a:lnSpc>
                <a:spcPct val="107000"/>
              </a:lnSpc>
              <a:spcAft>
                <a:spcPts val="800"/>
              </a:spcAft>
              <a:buNone/>
              <a:tabLst>
                <a:tab pos="4572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Utveckla leveransalternativ som inkluderar leverans till dörren, paketboxar samt drönarleveranser till avlägsna områden. Prissättningen för dessa alternativ måste vara attraktiv för kunderna.</a:t>
            </a:r>
          </a:p>
          <a:p>
            <a:pPr marL="342900" lvl="0" indent="-342900">
              <a:lnSpc>
                <a:spcPct val="107000"/>
              </a:lnSpc>
              <a:spcAft>
                <a:spcPts val="800"/>
              </a:spcAft>
              <a:buFont typeface="+mj-lt"/>
              <a:buAutoNum type="arabicPeriod"/>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Använd medlemsförmåner som rabatter på drönarleveranser samt en gratis leverans efter var femte beställning för att bygga kundlojalitet och uppmuntra återkommande köp.</a:t>
            </a:r>
          </a:p>
        </p:txBody>
      </p:sp>
      <p:pic>
        <p:nvPicPr>
          <p:cNvPr id="15" name="Bildobjekt 14" descr="En bild som visar Grafik, Teckensnitt, grafisk design, symbol&#10;&#10;Automatiskt genererad beskrivning">
            <a:extLst>
              <a:ext uri="{FF2B5EF4-FFF2-40B4-BE49-F238E27FC236}">
                <a16:creationId xmlns:a16="http://schemas.microsoft.com/office/drawing/2014/main" id="{2E4A4D01-FD60-2B7D-CBA3-5CBEA3444E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286114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90F9C-A24F-EEF6-5ABF-28D67060F679}"/>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3B3DDF46-5106-BF7C-DE80-D32B399EED5A}"/>
              </a:ext>
            </a:extLst>
          </p:cNvPr>
          <p:cNvSpPr/>
          <p:nvPr/>
        </p:nvSpPr>
        <p:spPr>
          <a:xfrm>
            <a:off x="0" y="835819"/>
            <a:ext cx="426249"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2395F83C-E812-7A89-047E-0215C98C570D}"/>
              </a:ext>
            </a:extLst>
          </p:cNvPr>
          <p:cNvSpPr/>
          <p:nvPr/>
        </p:nvSpPr>
        <p:spPr>
          <a:xfrm>
            <a:off x="426246" y="835819"/>
            <a:ext cx="426244"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0AF4575C-19F5-0901-BDFF-325CA740C0C6}"/>
              </a:ext>
            </a:extLst>
          </p:cNvPr>
          <p:cNvSpPr/>
          <p:nvPr/>
        </p:nvSpPr>
        <p:spPr>
          <a:xfrm>
            <a:off x="852490" y="835819"/>
            <a:ext cx="10100067"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0B73F77C-723D-49D1-E1CB-75D2BB667362}"/>
              </a:ext>
            </a:extLst>
          </p:cNvPr>
          <p:cNvSpPr/>
          <p:nvPr/>
        </p:nvSpPr>
        <p:spPr>
          <a:xfrm>
            <a:off x="10913263" y="835819"/>
            <a:ext cx="426245"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A28283F5-5AF7-6B0C-D749-F005F981BB53}"/>
              </a:ext>
            </a:extLst>
          </p:cNvPr>
          <p:cNvSpPr/>
          <p:nvPr/>
        </p:nvSpPr>
        <p:spPr>
          <a:xfrm>
            <a:off x="11339510" y="835819"/>
            <a:ext cx="426245"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6AB28510-90A4-CE5D-5402-7760D2752984}"/>
              </a:ext>
            </a:extLst>
          </p:cNvPr>
          <p:cNvSpPr/>
          <p:nvPr/>
        </p:nvSpPr>
        <p:spPr>
          <a:xfrm>
            <a:off x="11765756" y="835819"/>
            <a:ext cx="426244"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F79A2137-FA17-8FB2-C1CA-54538AC4D6A3}"/>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sp>
        <p:nvSpPr>
          <p:cNvPr id="9" name="textruta 8">
            <a:extLst>
              <a:ext uri="{FF2B5EF4-FFF2-40B4-BE49-F238E27FC236}">
                <a16:creationId xmlns:a16="http://schemas.microsoft.com/office/drawing/2014/main" id="{484C2785-0D93-11DC-F2C6-8F02248C8494}"/>
              </a:ext>
            </a:extLst>
          </p:cNvPr>
          <p:cNvSpPr txBox="1"/>
          <p:nvPr/>
        </p:nvSpPr>
        <p:spPr>
          <a:xfrm>
            <a:off x="852488" y="885874"/>
            <a:ext cx="9929813" cy="5922070"/>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0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Expansion efter Monopolets Upphörande</a:t>
            </a:r>
          </a:p>
          <a:p>
            <a:pPr marL="457200" lvl="1" indent="0" algn="ctr">
              <a:lnSpc>
                <a:spcPct val="107000"/>
              </a:lnSpc>
              <a:spcAft>
                <a:spcPts val="800"/>
              </a:spcAft>
              <a:buSzPts val="1000"/>
              <a:buNone/>
              <a:tabLst>
                <a:tab pos="9144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Mål</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 Etablera Coop som en ledande aktör på alkoholmarknaden efter monopolets upphörande.</a:t>
            </a:r>
          </a:p>
          <a:p>
            <a:pPr marL="457200" lvl="1" indent="0">
              <a:lnSpc>
                <a:spcPct val="107000"/>
              </a:lnSpc>
              <a:spcAft>
                <a:spcPts val="800"/>
              </a:spcAft>
              <a:buSzPts val="1000"/>
              <a:buNone/>
              <a:tabLst>
                <a:tab pos="9144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Utnyttja Coops starka varumärke och lojala kundbas för att snabbt etablera alkoholsortimentet.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Använd Coops breda distributionsnätverk för att erbjuda alkoholprodukter på många ställen, vilket ger en konkurrensfördel.</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Kombinera erbjudandet av alkohol och andra dagligvaror för att ge kunderna bekvämligheten att handla allt på ett ställe.</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Fokusera på hållbart producerade alkoholprodukter för att differentiera utbudet och attrahera miljömedvetna kunder.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Utbilda personalen i hantering och försäljning av alkohol, inklusive kunskap om lagar och säkerhet, för att hantera de utmaningar som kommer med alkoholförsäljning.</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Samarbeta med lokala producenter för att skapa ett attraktivt och differentierat sortiment som inkluderar ekologiskt vin och hantverksöl, samt utveckla premium- och nischsegment för att locka nya kundgrupper.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Använd Business Intelligence (BI) och dataanalys för att analysera konsumentbeteenden och bättre förutsäga efterfrågan på alkoholprodukter.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Anpassa marknadsföringsstrategier för att följa de strikta regler som gäller för alkoholmarknadsföring och försäljning, samt arbeta proaktivt för att motverka negativ kundreaktion från befintliga kunder som kan motsätta sig alkoholförsäljning.</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Planera för eventuella skattehöjningar och regulatoriska förändringar som kan påverka lönsamheten.</a:t>
            </a:r>
          </a:p>
        </p:txBody>
      </p:sp>
      <p:pic>
        <p:nvPicPr>
          <p:cNvPr id="11" name="Bildobjekt 10" descr="En bild som visar Grafik, Teckensnitt, grafisk design, symbol&#10;&#10;Automatiskt genererad beskrivning">
            <a:extLst>
              <a:ext uri="{FF2B5EF4-FFF2-40B4-BE49-F238E27FC236}">
                <a16:creationId xmlns:a16="http://schemas.microsoft.com/office/drawing/2014/main" id="{A847D85A-240C-1530-C526-71274DB08F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214090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62EC9-86EE-1FBD-4489-608D8FE4A1D1}"/>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75274D0A-FD28-2A90-ED69-686C57C28788}"/>
              </a:ext>
            </a:extLst>
          </p:cNvPr>
          <p:cNvSpPr/>
          <p:nvPr/>
        </p:nvSpPr>
        <p:spPr>
          <a:xfrm>
            <a:off x="0" y="835819"/>
            <a:ext cx="426249"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0EDDF97C-3760-BF2C-EE60-75E1E8502E68}"/>
              </a:ext>
            </a:extLst>
          </p:cNvPr>
          <p:cNvSpPr/>
          <p:nvPr/>
        </p:nvSpPr>
        <p:spPr>
          <a:xfrm>
            <a:off x="426246" y="835819"/>
            <a:ext cx="426244"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ED2895EA-7C0E-85F2-62A3-10AB5119AE55}"/>
              </a:ext>
            </a:extLst>
          </p:cNvPr>
          <p:cNvSpPr/>
          <p:nvPr/>
        </p:nvSpPr>
        <p:spPr>
          <a:xfrm>
            <a:off x="852490" y="835819"/>
            <a:ext cx="426245"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9D37B669-3ACC-E905-810A-C8C35577D764}"/>
              </a:ext>
            </a:extLst>
          </p:cNvPr>
          <p:cNvSpPr/>
          <p:nvPr/>
        </p:nvSpPr>
        <p:spPr>
          <a:xfrm>
            <a:off x="1278731" y="835819"/>
            <a:ext cx="10060777"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48E74F94-9E2E-7281-A57A-E6A342E68B81}"/>
              </a:ext>
            </a:extLst>
          </p:cNvPr>
          <p:cNvSpPr/>
          <p:nvPr/>
        </p:nvSpPr>
        <p:spPr>
          <a:xfrm>
            <a:off x="11339510" y="835819"/>
            <a:ext cx="426245"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F9AD8DBE-456A-360C-D9B3-F78CDA748173}"/>
              </a:ext>
            </a:extLst>
          </p:cNvPr>
          <p:cNvSpPr/>
          <p:nvPr/>
        </p:nvSpPr>
        <p:spPr>
          <a:xfrm>
            <a:off x="11765756" y="835819"/>
            <a:ext cx="426244"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ADC9307E-23EE-788A-41D6-22A4D4457838}"/>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sp>
        <p:nvSpPr>
          <p:cNvPr id="10" name="textruta 9">
            <a:extLst>
              <a:ext uri="{FF2B5EF4-FFF2-40B4-BE49-F238E27FC236}">
                <a16:creationId xmlns:a16="http://schemas.microsoft.com/office/drawing/2014/main" id="{1F1B0197-22CE-8228-8C7E-1FBF1B95767D}"/>
              </a:ext>
            </a:extLst>
          </p:cNvPr>
          <p:cNvSpPr txBox="1"/>
          <p:nvPr/>
        </p:nvSpPr>
        <p:spPr>
          <a:xfrm>
            <a:off x="1704972" y="1574548"/>
            <a:ext cx="9367840" cy="3334503"/>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0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Utveckling av Kunderbjudandet</a:t>
            </a:r>
            <a:endParaRPr lang="sv-SE" sz="2000" kern="100" dirty="0">
              <a:solidFill>
                <a:srgbClr val="00540A"/>
              </a:solidFill>
              <a:latin typeface="Avenir Next LT Pro" panose="020B0504020202020204" pitchFamily="34" charset="0"/>
              <a:ea typeface="Aptos" panose="020B0004020202020204" pitchFamily="34" charset="0"/>
              <a:cs typeface="Times New Roman" panose="02020603050405020304" pitchFamily="18" charset="0"/>
            </a:endParaRPr>
          </a:p>
          <a:p>
            <a:pPr marL="0" lvl="0" indent="0" algn="ctr">
              <a:lnSpc>
                <a:spcPct val="107000"/>
              </a:lnSpc>
              <a:spcAft>
                <a:spcPts val="800"/>
              </a:spcAft>
              <a:buNone/>
              <a:tabLst>
                <a:tab pos="457200" algn="l"/>
              </a:tabLst>
            </a:pPr>
            <a:r>
              <a:rPr lang="sv-SE" sz="14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Mål</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 Förbättra och utveckla kunderbjudandet för att öka kundlojalitet och attrahera nya målgrupper.</a:t>
            </a:r>
          </a:p>
          <a:p>
            <a:pPr lvl="1">
              <a:lnSpc>
                <a:spcPct val="107000"/>
              </a:lnSpc>
              <a:spcAft>
                <a:spcPts val="800"/>
              </a:spcAft>
              <a:buSzPts val="1000"/>
              <a:tabLst>
                <a:tab pos="914400" algn="l"/>
              </a:tabLst>
            </a:pPr>
            <a:r>
              <a:rPr lang="sv-SE" sz="14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Satsa på digital personlig upplevelse i Coops </a:t>
            </a:r>
            <a:r>
              <a:rPr lang="sv-SE" sz="1400" kern="100" dirty="0" err="1">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app</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 genom att erbjuda personliga erbjudanden baserade på kundens tidigare köpbeteende.</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Använd digital marknadsföring och öka Coops närvaro på sociala medier för att attrahera yngre konsumenter, eftersom nuvarande kundbas har en högre medelålder.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Starta en mat- och alkoholprenumeration där kunden får passande drycker till sina matvaror, vilket kan skapa mervärde och öka kundlojaliteten.</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Placera ut passande drycker i butik vid relaterade matvaror, exempelvis starköl vid snacks och rödvin vid nötkött, för att uppmuntra impulsköp och höja den genomsnittliga orderstorleken.</a:t>
            </a:r>
          </a:p>
        </p:txBody>
      </p:sp>
      <p:pic>
        <p:nvPicPr>
          <p:cNvPr id="11" name="Bildobjekt 10" descr="En bild som visar Grafik, Teckensnitt, grafisk design, symbol&#10;&#10;Automatiskt genererad beskrivning">
            <a:extLst>
              <a:ext uri="{FF2B5EF4-FFF2-40B4-BE49-F238E27FC236}">
                <a16:creationId xmlns:a16="http://schemas.microsoft.com/office/drawing/2014/main" id="{34750D3F-4398-8D04-7402-BABF3A81FF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25645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D5AF-5595-DF92-E76F-C89500066597}"/>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2491530B-1F9E-BA81-34BC-2552ABA80D65}"/>
              </a:ext>
            </a:extLst>
          </p:cNvPr>
          <p:cNvSpPr/>
          <p:nvPr/>
        </p:nvSpPr>
        <p:spPr>
          <a:xfrm>
            <a:off x="0" y="835819"/>
            <a:ext cx="426249"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DBA94084-815C-8C6B-71AC-C16B53B2DF2E}"/>
              </a:ext>
            </a:extLst>
          </p:cNvPr>
          <p:cNvSpPr/>
          <p:nvPr/>
        </p:nvSpPr>
        <p:spPr>
          <a:xfrm>
            <a:off x="426246" y="835819"/>
            <a:ext cx="426244"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786B8CA7-1394-4719-0F79-AAE0109CCC4E}"/>
              </a:ext>
            </a:extLst>
          </p:cNvPr>
          <p:cNvSpPr/>
          <p:nvPr/>
        </p:nvSpPr>
        <p:spPr>
          <a:xfrm>
            <a:off x="852490" y="835819"/>
            <a:ext cx="426245"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DA25035E-BF18-D0B3-5030-BC279E1729E9}"/>
              </a:ext>
            </a:extLst>
          </p:cNvPr>
          <p:cNvSpPr/>
          <p:nvPr/>
        </p:nvSpPr>
        <p:spPr>
          <a:xfrm>
            <a:off x="1278732" y="835819"/>
            <a:ext cx="426244"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B0074AD4-558A-E3BB-C60C-277BB6C313B2}"/>
              </a:ext>
            </a:extLst>
          </p:cNvPr>
          <p:cNvSpPr/>
          <p:nvPr/>
        </p:nvSpPr>
        <p:spPr>
          <a:xfrm>
            <a:off x="1704974" y="835819"/>
            <a:ext cx="10060782"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5FA6FA91-00EF-CD88-4B3F-FD07B9224D46}"/>
              </a:ext>
            </a:extLst>
          </p:cNvPr>
          <p:cNvSpPr/>
          <p:nvPr/>
        </p:nvSpPr>
        <p:spPr>
          <a:xfrm>
            <a:off x="11765756" y="835819"/>
            <a:ext cx="426244"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3452286D-F71A-48E3-E100-3D20E329A441}"/>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6"/>
                </a:solidFill>
                <a:latin typeface="Avenir Next LT Pro" panose="020B0504020202020204" pitchFamily="34" charset="0"/>
              </a:rPr>
              <a:t>Strategianalys</a:t>
            </a:r>
            <a:endParaRPr lang="sv-SE" sz="2400" b="1" dirty="0">
              <a:solidFill>
                <a:srgbClr val="00AA46"/>
              </a:solidFill>
              <a:latin typeface="Avenir Next LT Pro" panose="020B0504020202020204" pitchFamily="34" charset="0"/>
            </a:endParaRPr>
          </a:p>
        </p:txBody>
      </p:sp>
      <p:sp>
        <p:nvSpPr>
          <p:cNvPr id="9" name="textruta 8">
            <a:extLst>
              <a:ext uri="{FF2B5EF4-FFF2-40B4-BE49-F238E27FC236}">
                <a16:creationId xmlns:a16="http://schemas.microsoft.com/office/drawing/2014/main" id="{178106F3-9604-286B-5C4C-B75B294529E3}"/>
              </a:ext>
            </a:extLst>
          </p:cNvPr>
          <p:cNvSpPr txBox="1"/>
          <p:nvPr/>
        </p:nvSpPr>
        <p:spPr>
          <a:xfrm>
            <a:off x="1878810" y="1217361"/>
            <a:ext cx="9210322" cy="4123308"/>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000" b="1" kern="100" dirty="0">
                <a:solidFill>
                  <a:srgbClr val="00540A"/>
                </a:solidFill>
                <a:latin typeface="Avenir Next LT Pro" panose="020B0504020202020204" pitchFamily="34" charset="0"/>
                <a:ea typeface="Aptos" panose="020B0004020202020204" pitchFamily="34" charset="0"/>
                <a:cs typeface="Times New Roman" panose="02020603050405020304" pitchFamily="18" charset="0"/>
              </a:rPr>
              <a:t>Marknadss</a:t>
            </a:r>
            <a:r>
              <a:rPr lang="sv-SE" sz="20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trategi</a:t>
            </a:r>
            <a:endParaRPr lang="sv-SE" sz="20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457200" lvl="1" indent="0" algn="ctr">
              <a:lnSpc>
                <a:spcPct val="107000"/>
              </a:lnSpc>
              <a:spcAft>
                <a:spcPts val="800"/>
              </a:spcAft>
              <a:buSzPts val="1000"/>
              <a:buNone/>
              <a:tabLst>
                <a:tab pos="914400" algn="l"/>
              </a:tabLst>
            </a:pPr>
            <a:r>
              <a:rPr lang="sv-SE" sz="14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Mål</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 Etablera Coop som en ledande aktör inom alkoholförsäljning genom hållbara och attraktiva erbjudanden.</a:t>
            </a:r>
          </a:p>
          <a:p>
            <a:pPr marL="457200" lvl="1" indent="0">
              <a:lnSpc>
                <a:spcPct val="107000"/>
              </a:lnSpc>
              <a:spcAft>
                <a:spcPts val="800"/>
              </a:spcAft>
              <a:buSzPts val="1000"/>
              <a:buNone/>
              <a:tabLst>
                <a:tab pos="914400" algn="l"/>
              </a:tabLst>
            </a:pPr>
            <a:r>
              <a:rPr lang="sv-SE" sz="14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Inled samarbeten med svenska vinproducenter, hantverksbryggerier och spritdestillerier för att skapa ett exklusivt sortiment av ekologiska och hållbara drycker.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Fokusera på hållbara förpackningar och ett brett sortiment av ekologiska produkter för att stärka Coops hållbarhetsprofil.</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Marknadsför både budgetprodukter och premiumalternativ för att attrahera ett brett kundsegment som inkluderar både prismedvetna och produktmedvetna konsumenter.</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Erbjud expressleveranser för alkoholhaltiga drycker för att ge kunderna snabb tillgång till produkterna.</a:t>
            </a: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Använd MedMera-programmet för att marknadsföra alkoholprodukter med poängbaserade rabatter, vilket stärker kundlojaliteten och uppmuntrar större beställningar.</a:t>
            </a:r>
          </a:p>
        </p:txBody>
      </p:sp>
      <p:pic>
        <p:nvPicPr>
          <p:cNvPr id="11" name="Bildobjekt 10" descr="En bild som visar Grafik, Teckensnitt, grafisk design, symbol&#10;&#10;Automatiskt genererad beskrivning">
            <a:extLst>
              <a:ext uri="{FF2B5EF4-FFF2-40B4-BE49-F238E27FC236}">
                <a16:creationId xmlns:a16="http://schemas.microsoft.com/office/drawing/2014/main" id="{E32EB2C7-0397-9D85-EBA2-5BEA51BFAD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4620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8D3A6-3D0E-6B6F-F8C3-3DED5661ABEC}"/>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96ECA9E2-D719-0FAF-C27F-24FA69689435}"/>
              </a:ext>
            </a:extLst>
          </p:cNvPr>
          <p:cNvSpPr/>
          <p:nvPr/>
        </p:nvSpPr>
        <p:spPr>
          <a:xfrm>
            <a:off x="0" y="835819"/>
            <a:ext cx="426249" cy="6022181"/>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D6F7333A-00F4-0AD9-C216-94D7D80DD463}"/>
              </a:ext>
            </a:extLst>
          </p:cNvPr>
          <p:cNvSpPr/>
          <p:nvPr/>
        </p:nvSpPr>
        <p:spPr>
          <a:xfrm>
            <a:off x="426246" y="835819"/>
            <a:ext cx="426244" cy="6022181"/>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E96E36EA-7059-4335-EB44-771DFFC39787}"/>
              </a:ext>
            </a:extLst>
          </p:cNvPr>
          <p:cNvSpPr/>
          <p:nvPr/>
        </p:nvSpPr>
        <p:spPr>
          <a:xfrm>
            <a:off x="852490" y="835819"/>
            <a:ext cx="426245" cy="6022181"/>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3D32B9AD-F70B-4933-18D5-61E2C66B8C37}"/>
              </a:ext>
            </a:extLst>
          </p:cNvPr>
          <p:cNvSpPr/>
          <p:nvPr/>
        </p:nvSpPr>
        <p:spPr>
          <a:xfrm>
            <a:off x="1278732" y="835819"/>
            <a:ext cx="426244" cy="6022181"/>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662DBCD2-04D7-164A-3102-500315DC1756}"/>
              </a:ext>
            </a:extLst>
          </p:cNvPr>
          <p:cNvSpPr/>
          <p:nvPr/>
        </p:nvSpPr>
        <p:spPr>
          <a:xfrm>
            <a:off x="1704974" y="835819"/>
            <a:ext cx="426244" cy="6022181"/>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E771A07F-7FAE-8EF5-CB6C-B64A13612449}"/>
              </a:ext>
            </a:extLst>
          </p:cNvPr>
          <p:cNvSpPr/>
          <p:nvPr/>
        </p:nvSpPr>
        <p:spPr>
          <a:xfrm>
            <a:off x="2131215" y="835819"/>
            <a:ext cx="9634539" cy="602218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AE55EF2A-E202-62FF-5BB1-4E49408473E9}"/>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Strategianalys</a:t>
            </a:r>
            <a:endParaRPr lang="sv-SE" sz="2400" b="1" dirty="0">
              <a:solidFill>
                <a:srgbClr val="00AA45"/>
              </a:solidFill>
              <a:latin typeface="Avenir Next LT Pro" panose="020B0504020202020204" pitchFamily="34" charset="0"/>
            </a:endParaRPr>
          </a:p>
        </p:txBody>
      </p:sp>
      <p:pic>
        <p:nvPicPr>
          <p:cNvPr id="14" name="Bildobjekt 13" descr="En bild som visar krets, elektronik, Elektrisk ingenjörskonst, Elektronisk komponent&#10;&#10;Automatiskt genererad beskrivning">
            <a:extLst>
              <a:ext uri="{FF2B5EF4-FFF2-40B4-BE49-F238E27FC236}">
                <a16:creationId xmlns:a16="http://schemas.microsoft.com/office/drawing/2014/main" id="{E2086681-BE0C-7120-F52C-A7F39C34C7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97357" y="1761558"/>
            <a:ext cx="9102257" cy="5101264"/>
          </a:xfrm>
          <a:prstGeom prst="rect">
            <a:avLst/>
          </a:prstGeom>
        </p:spPr>
      </p:pic>
      <p:pic>
        <p:nvPicPr>
          <p:cNvPr id="10" name="Bildobjekt 9" descr="En bild som visar krets, elektronik, Elektrisk ingenjörskonst, Elektronisk komponent&#10;&#10;Automatiskt genererad beskrivning">
            <a:extLst>
              <a:ext uri="{FF2B5EF4-FFF2-40B4-BE49-F238E27FC236}">
                <a16:creationId xmlns:a16="http://schemas.microsoft.com/office/drawing/2014/main" id="{D607626F-C3F3-B933-50C8-25712699405A}"/>
              </a:ext>
            </a:extLst>
          </p:cNvPr>
          <p:cNvPicPr>
            <a:picLocks noChangeAspect="1"/>
          </p:cNvPicPr>
          <p:nvPr/>
        </p:nvPicPr>
        <p:blipFill>
          <a:blip r:embed="rId3" cstate="screen">
            <a:alphaModFix/>
            <a:extLst>
              <a:ext uri="{BEBA8EAE-BF5A-486C-A8C5-ECC9F3942E4B}">
                <a14:imgProps xmlns:a14="http://schemas.microsoft.com/office/drawing/2010/main">
                  <a14:imgLayer r:embed="rId4">
                    <a14:imgEffect>
                      <a14:artisticBlur radius="25"/>
                    </a14:imgEffect>
                    <a14:imgEffect>
                      <a14:brightnessContrast bright="-20000"/>
                    </a14:imgEffect>
                  </a14:imgLayer>
                </a14:imgProps>
              </a:ext>
              <a:ext uri="{28A0092B-C50C-407E-A947-70E740481C1C}">
                <a14:useLocalDpi xmlns:a14="http://schemas.microsoft.com/office/drawing/2010/main"/>
              </a:ext>
            </a:extLst>
          </a:blip>
          <a:srcRect r="34513"/>
          <a:stretch/>
        </p:blipFill>
        <p:spPr>
          <a:xfrm>
            <a:off x="2397357" y="1761558"/>
            <a:ext cx="5960831" cy="5101264"/>
          </a:xfrm>
          <a:prstGeom prst="rect">
            <a:avLst/>
          </a:prstGeom>
        </p:spPr>
      </p:pic>
      <p:sp>
        <p:nvSpPr>
          <p:cNvPr id="9" name="textruta 8">
            <a:extLst>
              <a:ext uri="{FF2B5EF4-FFF2-40B4-BE49-F238E27FC236}">
                <a16:creationId xmlns:a16="http://schemas.microsoft.com/office/drawing/2014/main" id="{C254B77F-D159-8F87-4F64-47703AE9A43F}"/>
              </a:ext>
            </a:extLst>
          </p:cNvPr>
          <p:cNvSpPr txBox="1"/>
          <p:nvPr/>
        </p:nvSpPr>
        <p:spPr>
          <a:xfrm>
            <a:off x="2131215" y="830997"/>
            <a:ext cx="6226973" cy="6022180"/>
          </a:xfrm>
          <a:prstGeom prst="rect">
            <a:avLst/>
          </a:prstGeom>
          <a:noFill/>
        </p:spPr>
        <p:txBody>
          <a:bodyPr wrap="square" rtlCol="0">
            <a:spAutoFit/>
          </a:bodyPr>
          <a:lstStyle/>
          <a:p>
            <a:pPr algn="ctr">
              <a:lnSpc>
                <a:spcPct val="107000"/>
              </a:lnSpc>
              <a:spcAft>
                <a:spcPts val="800"/>
              </a:spcAft>
              <a:tabLst>
                <a:tab pos="457200" algn="l"/>
              </a:tabLst>
            </a:pPr>
            <a:r>
              <a:rPr lang="sv-SE" sz="2000" b="1" kern="100" dirty="0">
                <a:solidFill>
                  <a:srgbClr val="00540A"/>
                </a:solidFill>
                <a:latin typeface="Avenir Next LT Pro" panose="020B0504020202020204" pitchFamily="34" charset="0"/>
                <a:ea typeface="Aptos" panose="020B0004020202020204" pitchFamily="34" charset="0"/>
                <a:cs typeface="Times New Roman" panose="02020603050405020304" pitchFamily="18" charset="0"/>
              </a:rPr>
              <a:t>BI-strategi</a:t>
            </a:r>
            <a:endParaRPr lang="en-US" sz="1400" kern="100" dirty="0">
              <a:solidFill>
                <a:srgbClr val="00540A"/>
              </a:solidFill>
              <a:latin typeface="Avenir Next LT Pro" panose="020B0504020202020204" pitchFamily="34" charset="0"/>
              <a:ea typeface="Aptos" panose="020B0004020202020204" pitchFamily="34" charset="0"/>
              <a:cs typeface="Times New Roman" panose="02020603050405020304" pitchFamily="18" charset="0"/>
            </a:endParaRPr>
          </a:p>
          <a:p>
            <a:pPr lvl="0" algn="ctr">
              <a:lnSpc>
                <a:spcPct val="107000"/>
              </a:lnSpc>
              <a:spcAft>
                <a:spcPts val="800"/>
              </a:spcAft>
              <a:tabLst>
                <a:tab pos="457200" algn="l"/>
              </a:tabLst>
            </a:pPr>
            <a:r>
              <a:rPr lang="sv-SE" sz="1400" b="1"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 Mål</a:t>
            </a:r>
            <a:r>
              <a:rPr lang="sv-SE" sz="1400" kern="100" dirty="0">
                <a:solidFill>
                  <a:srgbClr val="00540A"/>
                </a:solidFill>
                <a:effectLst/>
                <a:latin typeface="Avenir Next LT Pro" panose="020B0504020202020204" pitchFamily="34" charset="0"/>
                <a:ea typeface="Aptos" panose="020B0004020202020204" pitchFamily="34" charset="0"/>
                <a:cs typeface="Times New Roman" panose="02020603050405020304" pitchFamily="18" charset="0"/>
              </a:rPr>
              <a:t>: Använda data och Business Intelligence för att fatta informerade beslut och skapa konkurrensfördelar.</a:t>
            </a:r>
            <a:endParaRPr lang="en-US" sz="1400" kern="100" dirty="0">
              <a:solidFill>
                <a:srgbClr val="00540A"/>
              </a:solidFill>
              <a:latin typeface="Avenir Next LT Pro" panose="020B0504020202020204" pitchFamily="34" charset="0"/>
              <a:ea typeface="Aptos" panose="020B0004020202020204" pitchFamily="34" charset="0"/>
              <a:cs typeface="Times New Roman" panose="02020603050405020304" pitchFamily="18" charset="0"/>
            </a:endParaRPr>
          </a:p>
          <a:p>
            <a:pPr lvl="1">
              <a:lnSpc>
                <a:spcPct val="107000"/>
              </a:lnSpc>
              <a:spcAft>
                <a:spcPts val="800"/>
              </a:spcAft>
              <a:buSzPts val="1000"/>
              <a:tabLst>
                <a:tab pos="914400" algn="l"/>
              </a:tabLst>
            </a:pPr>
            <a:r>
              <a:rPr lang="sv-SE" sz="1400" b="1"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Strategier</a:t>
            </a: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Genomföra kundanalyser för att förstå inköpsmönster och digitalt beteende på webben och i appar.</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Genomföra marknads- och konkurrentanalyser för att kunna benchmarka mot både befintliga konkurrenter och nya nischaktörer i detta nya marknadssegment.</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Implementera datadriven marknadsföring genom att utveckla en algoritm som kan köpa annonsering på webben med dynamisk budgivning beroende på förväntad ROI.</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Utveckla en rekommendationsalgoritm som tar hänsyn till vilka livsmedel som köps och uppfyller lagstiftningen för alkoholreklam.</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Anpassa befintliga system för insamling, analys och lagerhantering för att möta behoven inom alkoholförsäljning.</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Använda agila metoder för systemutveckling eftersom detta är ett pilotprojekt för ett nytt segment, vilket möjliggör snabb anpassning till förändringar och en snabb ökning av marknadsandelar.</a:t>
            </a:r>
            <a:endParaRPr lang="en-US"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B81D009D-30D8-326A-464A-22737ACE8D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47330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289F1-4190-6888-7B2D-154D2376BDA2}"/>
            </a:ext>
          </a:extLst>
        </p:cNvPr>
        <p:cNvGrpSpPr/>
        <p:nvPr/>
      </p:nvGrpSpPr>
      <p:grpSpPr>
        <a:xfrm>
          <a:off x="0" y="0"/>
          <a:ext cx="0" cy="0"/>
          <a:chOff x="0" y="0"/>
          <a:chExt cx="0" cy="0"/>
        </a:xfrm>
      </p:grpSpPr>
      <p:sp>
        <p:nvSpPr>
          <p:cNvPr id="2" name="Rektangel 1">
            <a:extLst>
              <a:ext uri="{FF2B5EF4-FFF2-40B4-BE49-F238E27FC236}">
                <a16:creationId xmlns:a16="http://schemas.microsoft.com/office/drawing/2014/main" id="{1687B372-FE2D-7665-6702-246624D9D57B}"/>
              </a:ext>
            </a:extLst>
          </p:cNvPr>
          <p:cNvSpPr/>
          <p:nvPr/>
        </p:nvSpPr>
        <p:spPr>
          <a:xfrm>
            <a:off x="0" y="7014491"/>
            <a:ext cx="231499" cy="193313"/>
          </a:xfrm>
          <a:prstGeom prst="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586CD6F2-332A-7A82-83CB-1120AA045482}"/>
              </a:ext>
            </a:extLst>
          </p:cNvPr>
          <p:cNvSpPr/>
          <p:nvPr/>
        </p:nvSpPr>
        <p:spPr>
          <a:xfrm>
            <a:off x="426246" y="7014491"/>
            <a:ext cx="231496" cy="193313"/>
          </a:xfrm>
          <a:prstGeom prst="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3">
            <a:extLst>
              <a:ext uri="{FF2B5EF4-FFF2-40B4-BE49-F238E27FC236}">
                <a16:creationId xmlns:a16="http://schemas.microsoft.com/office/drawing/2014/main" id="{5411BB58-E1A6-80AB-E9A3-C86616A1B8F7}"/>
              </a:ext>
            </a:extLst>
          </p:cNvPr>
          <p:cNvSpPr/>
          <p:nvPr/>
        </p:nvSpPr>
        <p:spPr>
          <a:xfrm>
            <a:off x="852490" y="7014491"/>
            <a:ext cx="231497" cy="193313"/>
          </a:xfrm>
          <a:prstGeom prst="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4">
            <a:extLst>
              <a:ext uri="{FF2B5EF4-FFF2-40B4-BE49-F238E27FC236}">
                <a16:creationId xmlns:a16="http://schemas.microsoft.com/office/drawing/2014/main" id="{86CCF8B0-31B9-375A-7CCC-59BF5D8E7B32}"/>
              </a:ext>
            </a:extLst>
          </p:cNvPr>
          <p:cNvSpPr/>
          <p:nvPr/>
        </p:nvSpPr>
        <p:spPr>
          <a:xfrm>
            <a:off x="1278732" y="7014491"/>
            <a:ext cx="231496" cy="193313"/>
          </a:xfrm>
          <a:prstGeom prst="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5">
            <a:extLst>
              <a:ext uri="{FF2B5EF4-FFF2-40B4-BE49-F238E27FC236}">
                <a16:creationId xmlns:a16="http://schemas.microsoft.com/office/drawing/2014/main" id="{D876F341-4875-A1C4-2584-C60FDDBB83AC}"/>
              </a:ext>
            </a:extLst>
          </p:cNvPr>
          <p:cNvSpPr/>
          <p:nvPr/>
        </p:nvSpPr>
        <p:spPr>
          <a:xfrm>
            <a:off x="1704974" y="7014491"/>
            <a:ext cx="231496" cy="193313"/>
          </a:xfrm>
          <a:prstGeom prst="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a:extLst>
              <a:ext uri="{FF2B5EF4-FFF2-40B4-BE49-F238E27FC236}">
                <a16:creationId xmlns:a16="http://schemas.microsoft.com/office/drawing/2014/main" id="{E941B9A6-CF42-1519-9817-C9BB9A89BACB}"/>
              </a:ext>
            </a:extLst>
          </p:cNvPr>
          <p:cNvSpPr/>
          <p:nvPr/>
        </p:nvSpPr>
        <p:spPr>
          <a:xfrm>
            <a:off x="2131216" y="7014491"/>
            <a:ext cx="231495" cy="19331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ruta 7">
            <a:extLst>
              <a:ext uri="{FF2B5EF4-FFF2-40B4-BE49-F238E27FC236}">
                <a16:creationId xmlns:a16="http://schemas.microsoft.com/office/drawing/2014/main" id="{FB2F0408-9B44-6D0F-88D1-905930B9AA5B}"/>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C6BFD74A-EF8A-8477-9F5B-01ECDB3804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29B6E983-D496-A9F1-FBBA-3A620A5B82F7}"/>
              </a:ext>
            </a:extLst>
          </p:cNvPr>
          <p:cNvSpPr/>
          <p:nvPr/>
        </p:nvSpPr>
        <p:spPr>
          <a:xfrm>
            <a:off x="2661684" y="7014491"/>
            <a:ext cx="231499" cy="193313"/>
          </a:xfrm>
          <a:prstGeom prst="roundRect">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DA7D70D1-0789-9279-87F2-26370FA66601}"/>
              </a:ext>
            </a:extLst>
          </p:cNvPr>
          <p:cNvSpPr/>
          <p:nvPr/>
        </p:nvSpPr>
        <p:spPr>
          <a:xfrm>
            <a:off x="3087930" y="7014491"/>
            <a:ext cx="231496" cy="193313"/>
          </a:xfrm>
          <a:prstGeom prst="roundRect">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ktangel: rundade hörn 12">
            <a:extLst>
              <a:ext uri="{FF2B5EF4-FFF2-40B4-BE49-F238E27FC236}">
                <a16:creationId xmlns:a16="http://schemas.microsoft.com/office/drawing/2014/main" id="{6618CD2A-4C09-1557-1B8E-638F6662C40B}"/>
              </a:ext>
            </a:extLst>
          </p:cNvPr>
          <p:cNvSpPr/>
          <p:nvPr/>
        </p:nvSpPr>
        <p:spPr>
          <a:xfrm>
            <a:off x="3514174" y="7014491"/>
            <a:ext cx="231497" cy="193313"/>
          </a:xfrm>
          <a:prstGeom prst="roundRect">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E2415A32-1FDC-009C-0527-F4F6004A759E}"/>
              </a:ext>
            </a:extLst>
          </p:cNvPr>
          <p:cNvSpPr/>
          <p:nvPr/>
        </p:nvSpPr>
        <p:spPr>
          <a:xfrm>
            <a:off x="3940416" y="7014491"/>
            <a:ext cx="231496" cy="193313"/>
          </a:xfrm>
          <a:prstGeom prst="roundRect">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387986F5-D661-96A1-2106-7FFD59E59ED2}"/>
              </a:ext>
            </a:extLst>
          </p:cNvPr>
          <p:cNvSpPr/>
          <p:nvPr/>
        </p:nvSpPr>
        <p:spPr>
          <a:xfrm>
            <a:off x="4366658" y="7014491"/>
            <a:ext cx="231496" cy="193313"/>
          </a:xfrm>
          <a:prstGeom prst="roundRect">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9BA12F7A-DEDB-3091-4E4E-EC27E4D72F1E}"/>
              </a:ext>
            </a:extLst>
          </p:cNvPr>
          <p:cNvSpPr/>
          <p:nvPr/>
        </p:nvSpPr>
        <p:spPr>
          <a:xfrm>
            <a:off x="4792900" y="7014491"/>
            <a:ext cx="231495" cy="193313"/>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95064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A799F-6D0E-7B89-9281-D8CA8D5CE389}"/>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077E18C3-2388-D01E-64B2-995B93CD7F2E}"/>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26466008-C4D0-D645-9810-27B41CF827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0AAA27DB-0C39-6B4F-90E2-B0C0FF9BD031}"/>
              </a:ext>
            </a:extLst>
          </p:cNvPr>
          <p:cNvSpPr/>
          <p:nvPr/>
        </p:nvSpPr>
        <p:spPr>
          <a:xfrm>
            <a:off x="812771" y="1323631"/>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4C8B38D7-C98E-6277-638D-DF8D01547D23}"/>
              </a:ext>
            </a:extLst>
          </p:cNvPr>
          <p:cNvSpPr/>
          <p:nvPr/>
        </p:nvSpPr>
        <p:spPr>
          <a:xfrm rot="3600000">
            <a:off x="954353" y="1375543"/>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4F0CE7C7-D9F8-AD8E-F9E3-4A5CCF4F2E72}"/>
              </a:ext>
            </a:extLst>
          </p:cNvPr>
          <p:cNvSpPr/>
          <p:nvPr/>
        </p:nvSpPr>
        <p:spPr>
          <a:xfrm rot="7200000">
            <a:off x="928524" y="1524112"/>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74001240-FAF1-787E-6F44-832C3BC30A6D}"/>
              </a:ext>
            </a:extLst>
          </p:cNvPr>
          <p:cNvSpPr/>
          <p:nvPr/>
        </p:nvSpPr>
        <p:spPr>
          <a:xfrm rot="10800000">
            <a:off x="812774" y="1598397"/>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89E7C060-1159-CED2-4637-037F6CFD0B79}"/>
              </a:ext>
            </a:extLst>
          </p:cNvPr>
          <p:cNvSpPr/>
          <p:nvPr/>
        </p:nvSpPr>
        <p:spPr>
          <a:xfrm rot="14400000">
            <a:off x="677869" y="1546484"/>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BEEB3D44-2CDD-4038-47BB-86F774890F1D}"/>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98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AB46"/>
        </a:solidFill>
        <a:effectLst/>
      </p:bgPr>
    </p:bg>
    <p:spTree>
      <p:nvGrpSpPr>
        <p:cNvPr id="1" name=""/>
        <p:cNvGrpSpPr/>
        <p:nvPr/>
      </p:nvGrpSpPr>
      <p:grpSpPr>
        <a:xfrm>
          <a:off x="0" y="0"/>
          <a:ext cx="0" cy="0"/>
          <a:chOff x="0" y="0"/>
          <a:chExt cx="0" cy="0"/>
        </a:xfrm>
      </p:grpSpPr>
      <p:pic>
        <p:nvPicPr>
          <p:cNvPr id="3" name="Bildobjekt 2" descr="En bild som visar shoppingvagn, Snabbköp, snabbköp, Livsmedelsaffär&#10;&#10;Automatiskt genererad beskrivning">
            <a:extLst>
              <a:ext uri="{FF2B5EF4-FFF2-40B4-BE49-F238E27FC236}">
                <a16:creationId xmlns:a16="http://schemas.microsoft.com/office/drawing/2014/main" id="{36E11463-7FBC-8F9A-D412-F4C3C53015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621" y="-936886"/>
            <a:ext cx="11537379" cy="8508817"/>
          </a:xfrm>
          <a:prstGeom prst="rect">
            <a:avLst/>
          </a:prstGeom>
        </p:spPr>
      </p:pic>
      <p:grpSp>
        <p:nvGrpSpPr>
          <p:cNvPr id="16" name="Grupp 15">
            <a:extLst>
              <a:ext uri="{FF2B5EF4-FFF2-40B4-BE49-F238E27FC236}">
                <a16:creationId xmlns:a16="http://schemas.microsoft.com/office/drawing/2014/main" id="{CE48E157-282A-869E-AE2F-F8A555CA6FCC}"/>
              </a:ext>
            </a:extLst>
          </p:cNvPr>
          <p:cNvGrpSpPr/>
          <p:nvPr/>
        </p:nvGrpSpPr>
        <p:grpSpPr>
          <a:xfrm>
            <a:off x="6096000" y="138223"/>
            <a:ext cx="4720855" cy="5784111"/>
            <a:chOff x="7123814" y="297712"/>
            <a:chExt cx="4720855" cy="5784111"/>
          </a:xfrm>
        </p:grpSpPr>
        <p:sp>
          <p:nvSpPr>
            <p:cNvPr id="13" name="Rektangel: rundade hörn 12">
              <a:extLst>
                <a:ext uri="{FF2B5EF4-FFF2-40B4-BE49-F238E27FC236}">
                  <a16:creationId xmlns:a16="http://schemas.microsoft.com/office/drawing/2014/main" id="{C459116F-8D2C-D3A8-46D2-10E1413C88FB}"/>
                </a:ext>
              </a:extLst>
            </p:cNvPr>
            <p:cNvSpPr/>
            <p:nvPr/>
          </p:nvSpPr>
          <p:spPr>
            <a:xfrm>
              <a:off x="7123814" y="297712"/>
              <a:ext cx="4720855" cy="5784111"/>
            </a:xfrm>
            <a:prstGeom prst="roundRect">
              <a:avLst>
                <a:gd name="adj" fmla="val 698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ruta 13">
              <a:extLst>
                <a:ext uri="{FF2B5EF4-FFF2-40B4-BE49-F238E27FC236}">
                  <a16:creationId xmlns:a16="http://schemas.microsoft.com/office/drawing/2014/main" id="{524DCAF1-FD87-1CE8-76F5-081A5C6B92F0}"/>
                </a:ext>
              </a:extLst>
            </p:cNvPr>
            <p:cNvSpPr txBox="1"/>
            <p:nvPr/>
          </p:nvSpPr>
          <p:spPr>
            <a:xfrm>
              <a:off x="7262038" y="597426"/>
              <a:ext cx="4433776" cy="2523768"/>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Vi har fått i uppdrag att ta fram en strategi för Coop där vi anpassar verksamheten inför stundande avveckling av alkoholmonopolet 1 januari 2026 samt att öka lönsamheten genom verksamhetens alla delar. </a:t>
              </a:r>
            </a:p>
            <a:p>
              <a:endParaRPr lang="sv-SE" dirty="0"/>
            </a:p>
          </p:txBody>
        </p:sp>
        <p:sp>
          <p:nvSpPr>
            <p:cNvPr id="15" name="textruta 14">
              <a:extLst>
                <a:ext uri="{FF2B5EF4-FFF2-40B4-BE49-F238E27FC236}">
                  <a16:creationId xmlns:a16="http://schemas.microsoft.com/office/drawing/2014/main" id="{950EC475-6D04-F8F7-A8C4-4110B11314F3}"/>
                </a:ext>
              </a:extLst>
            </p:cNvPr>
            <p:cNvSpPr txBox="1"/>
            <p:nvPr/>
          </p:nvSpPr>
          <p:spPr>
            <a:xfrm>
              <a:off x="7262038" y="3121194"/>
              <a:ext cx="4348715" cy="286232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Visionen som Coop har är att kunna erbjuda befintliga och nya kunder ett generöst utbud både online och i butik. Att hållbara och ekologiska produkter fortsätter vara kärnan i deras erbjudande. Samt att öka lönsamheten genom hela verksamheten.</a:t>
              </a:r>
            </a:p>
          </p:txBody>
        </p:sp>
      </p:grpSp>
      <p:sp>
        <p:nvSpPr>
          <p:cNvPr id="18" name="Likbent triangel 17">
            <a:extLst>
              <a:ext uri="{FF2B5EF4-FFF2-40B4-BE49-F238E27FC236}">
                <a16:creationId xmlns:a16="http://schemas.microsoft.com/office/drawing/2014/main" id="{A4BBCD43-ADA3-61A6-8B7A-376292FEE135}"/>
              </a:ext>
            </a:extLst>
          </p:cNvPr>
          <p:cNvSpPr/>
          <p:nvPr/>
        </p:nvSpPr>
        <p:spPr>
          <a:xfrm>
            <a:off x="11079127" y="0"/>
            <a:ext cx="1112874" cy="6858000"/>
          </a:xfrm>
          <a:prstGeom prst="triangle">
            <a:avLst>
              <a:gd name="adj" fmla="val 10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Flödesschema: Alternativ process 1">
            <a:extLst>
              <a:ext uri="{FF2B5EF4-FFF2-40B4-BE49-F238E27FC236}">
                <a16:creationId xmlns:a16="http://schemas.microsoft.com/office/drawing/2014/main" id="{20D01904-FED5-3819-C948-3E0E18DA0987}"/>
              </a:ext>
            </a:extLst>
          </p:cNvPr>
          <p:cNvSpPr/>
          <p:nvPr/>
        </p:nvSpPr>
        <p:spPr>
          <a:xfrm>
            <a:off x="699607" y="92054"/>
            <a:ext cx="1969949" cy="675060"/>
          </a:xfrm>
          <a:prstGeom prst="flowChartAlternate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descr="En bild som visar Grafik, Teckensnitt, grafisk design, symbol&#10;&#10;Automatiskt genererad beskrivning">
            <a:extLst>
              <a:ext uri="{FF2B5EF4-FFF2-40B4-BE49-F238E27FC236}">
                <a16:creationId xmlns:a16="http://schemas.microsoft.com/office/drawing/2014/main" id="{6BC6B8C9-36C7-ABF2-6A21-E2ACEAEAD7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73" y="167698"/>
            <a:ext cx="1863718" cy="540478"/>
          </a:xfrm>
          <a:prstGeom prst="rect">
            <a:avLst/>
          </a:prstGeom>
        </p:spPr>
      </p:pic>
    </p:spTree>
    <p:extLst>
      <p:ext uri="{BB962C8B-B14F-4D97-AF65-F5344CB8AC3E}">
        <p14:creationId xmlns:p14="http://schemas.microsoft.com/office/powerpoint/2010/main" val="1335863685"/>
      </p:ext>
    </p:extLst>
  </p:cSld>
  <p:clrMapOvr>
    <a:masterClrMapping/>
  </p:clrMapOvr>
  <mc:AlternateContent xmlns:mc="http://schemas.openxmlformats.org/markup-compatibility/2006" xmlns:p14="http://schemas.microsoft.com/office/powerpoint/2010/main">
    <mc:Choice Requires="p14">
      <p:transition spd="slow" p14:dur="1750">
        <p:push/>
      </p:transition>
    </mc:Choice>
    <mc:Fallback xmlns="">
      <p:transition spd="slow">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30A84-2343-DE14-8AF1-642B757161A9}"/>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ADB2DCFE-94DC-6B5D-6F21-7A28A7B809AE}"/>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1CBE46A9-D821-FADB-AE7E-157F6C10E9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4FA1887A-14B0-309B-30CB-F6C422DFD753}"/>
              </a:ext>
            </a:extLst>
          </p:cNvPr>
          <p:cNvSpPr/>
          <p:nvPr/>
        </p:nvSpPr>
        <p:spPr>
          <a:xfrm>
            <a:off x="928520" y="1494571"/>
            <a:ext cx="11093359" cy="5218170"/>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9DC66C12-478C-1CBC-CF53-19DF896D09F5}"/>
              </a:ext>
            </a:extLst>
          </p:cNvPr>
          <p:cNvSpPr/>
          <p:nvPr/>
        </p:nvSpPr>
        <p:spPr>
          <a:xfrm rot="3600000">
            <a:off x="954353" y="1375543"/>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AA1AD2EB-22C5-1978-A87B-53352528268E}"/>
              </a:ext>
            </a:extLst>
          </p:cNvPr>
          <p:cNvSpPr/>
          <p:nvPr/>
        </p:nvSpPr>
        <p:spPr>
          <a:xfrm rot="7200000">
            <a:off x="928524" y="1524112"/>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778D8BC9-EF5E-9C7B-EBA0-767673E8C2D8}"/>
              </a:ext>
            </a:extLst>
          </p:cNvPr>
          <p:cNvSpPr/>
          <p:nvPr/>
        </p:nvSpPr>
        <p:spPr>
          <a:xfrm rot="10800000">
            <a:off x="812774" y="1598397"/>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B759D514-0DFE-468F-3867-5A1C861DB8D3}"/>
              </a:ext>
            </a:extLst>
          </p:cNvPr>
          <p:cNvSpPr/>
          <p:nvPr/>
        </p:nvSpPr>
        <p:spPr>
          <a:xfrm rot="14400000">
            <a:off x="677869" y="1546484"/>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175C2E8A-0F63-5C7D-5B82-BF4E45242E9C}"/>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textruta 2">
            <a:extLst>
              <a:ext uri="{FF2B5EF4-FFF2-40B4-BE49-F238E27FC236}">
                <a16:creationId xmlns:a16="http://schemas.microsoft.com/office/drawing/2014/main" id="{A43A9CC3-2694-2EA5-8401-DB63CA0A7603}"/>
              </a:ext>
            </a:extLst>
          </p:cNvPr>
          <p:cNvSpPr txBox="1"/>
          <p:nvPr/>
        </p:nvSpPr>
        <p:spPr>
          <a:xfrm>
            <a:off x="1178719" y="1499764"/>
            <a:ext cx="10580892" cy="1667444"/>
          </a:xfrm>
          <a:prstGeom prst="rect">
            <a:avLst/>
          </a:prstGeom>
          <a:noFill/>
        </p:spPr>
        <p:txBody>
          <a:bodyPr wrap="square" rtlCol="0">
            <a:spAutoFit/>
          </a:bodyPr>
          <a:lstStyle/>
          <a:p>
            <a:pPr marL="0" lvl="0" indent="0" algn="ctr">
              <a:lnSpc>
                <a:spcPct val="107000"/>
              </a:lnSpc>
              <a:spcAft>
                <a:spcPts val="800"/>
              </a:spcAft>
              <a:buNone/>
              <a:tabLst>
                <a:tab pos="457200" algn="l"/>
              </a:tabLst>
            </a:pPr>
            <a:r>
              <a:rPr lang="sv-SE" sz="2800" b="1"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rPr>
              <a:t>Hur vi har jobbat</a:t>
            </a:r>
          </a:p>
          <a:p>
            <a:pPr marL="0" lvl="0" indent="0">
              <a:lnSpc>
                <a:spcPct val="107000"/>
              </a:lnSpc>
              <a:spcAft>
                <a:spcPts val="800"/>
              </a:spcAft>
              <a:buNone/>
              <a:tabLst>
                <a:tab pos="457200" algn="l"/>
              </a:tabLst>
            </a:pPr>
            <a:r>
              <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rPr>
              <a:t>Vi samlade in krav från våra olika avdelning, sammanställde till en lista med prioritet och detaljer för genomförande.</a:t>
            </a:r>
            <a:endParaRPr lang="sv-SE" sz="1400"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endParaRPr>
          </a:p>
          <a:p>
            <a:pPr marL="0" lvl="0" indent="0">
              <a:lnSpc>
                <a:spcPct val="107000"/>
              </a:lnSpc>
              <a:spcAft>
                <a:spcPts val="800"/>
              </a:spcAft>
              <a:buNone/>
              <a:tabLst>
                <a:tab pos="457200" algn="l"/>
              </a:tabLst>
            </a:pPr>
            <a:r>
              <a:rPr lang="sv-SE" sz="1400"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rPr>
              <a:t>Delar av gruppen sammanställde och presenterade för övriga medlemmar.</a:t>
            </a:r>
            <a:br>
              <a:rPr lang="sv-SE" sz="1400"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rPr>
            </a:br>
            <a:br>
              <a:rPr lang="sv-SE" sz="1400"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rPr>
            </a:br>
            <a:r>
              <a:rPr lang="sv-SE" sz="1400" kern="100" dirty="0">
                <a:solidFill>
                  <a:schemeClr val="bg1"/>
                </a:solidFill>
                <a:latin typeface="Avenir Next LT Pro" panose="020B0504020202020204" pitchFamily="34" charset="0"/>
                <a:ea typeface="Aptos" panose="020B0004020202020204" pitchFamily="34" charset="0"/>
                <a:cs typeface="Times New Roman" panose="02020603050405020304" pitchFamily="18" charset="0"/>
              </a:rPr>
              <a:t>Några krav som sticker ut i mängden följer:</a:t>
            </a:r>
            <a:endParaRPr lang="sv-SE" sz="1400" kern="100" dirty="0">
              <a:solidFill>
                <a:schemeClr val="bg1"/>
              </a:solidFill>
              <a:effectLst/>
              <a:latin typeface="Avenir Next LT Pro" panose="020B0504020202020204" pitchFamily="34" charset="0"/>
              <a:ea typeface="Aptos" panose="020B0004020202020204" pitchFamily="34" charset="0"/>
              <a:cs typeface="Times New Roman" panose="02020603050405020304" pitchFamily="18" charset="0"/>
            </a:endParaRPr>
          </a:p>
        </p:txBody>
      </p:sp>
      <p:graphicFrame>
        <p:nvGraphicFramePr>
          <p:cNvPr id="4" name="Tabell 3">
            <a:extLst>
              <a:ext uri="{FF2B5EF4-FFF2-40B4-BE49-F238E27FC236}">
                <a16:creationId xmlns:a16="http://schemas.microsoft.com/office/drawing/2014/main" id="{B0762A53-AC71-E659-7034-D3617A5671BE}"/>
              </a:ext>
            </a:extLst>
          </p:cNvPr>
          <p:cNvGraphicFramePr>
            <a:graphicFrameLocks noGrp="1"/>
          </p:cNvGraphicFramePr>
          <p:nvPr>
            <p:extLst>
              <p:ext uri="{D42A27DB-BD31-4B8C-83A1-F6EECF244321}">
                <p14:modId xmlns:p14="http://schemas.microsoft.com/office/powerpoint/2010/main" val="1674156720"/>
              </p:ext>
            </p:extLst>
          </p:nvPr>
        </p:nvGraphicFramePr>
        <p:xfrm>
          <a:off x="1211682" y="3428999"/>
          <a:ext cx="10606721" cy="2809428"/>
        </p:xfrm>
        <a:graphic>
          <a:graphicData uri="http://schemas.openxmlformats.org/drawingml/2006/table">
            <a:tbl>
              <a:tblPr firstRow="1" bandRow="1">
                <a:tableStyleId>{93296810-A885-4BE3-A3E7-6D5BEEA58F35}</a:tableStyleId>
              </a:tblPr>
              <a:tblGrid>
                <a:gridCol w="921683">
                  <a:extLst>
                    <a:ext uri="{9D8B030D-6E8A-4147-A177-3AD203B41FA5}">
                      <a16:colId xmlns:a16="http://schemas.microsoft.com/office/drawing/2014/main" val="160195732"/>
                    </a:ext>
                  </a:extLst>
                </a:gridCol>
                <a:gridCol w="1449558">
                  <a:extLst>
                    <a:ext uri="{9D8B030D-6E8A-4147-A177-3AD203B41FA5}">
                      <a16:colId xmlns:a16="http://schemas.microsoft.com/office/drawing/2014/main" val="3199913804"/>
                    </a:ext>
                  </a:extLst>
                </a:gridCol>
                <a:gridCol w="3346773">
                  <a:extLst>
                    <a:ext uri="{9D8B030D-6E8A-4147-A177-3AD203B41FA5}">
                      <a16:colId xmlns:a16="http://schemas.microsoft.com/office/drawing/2014/main" val="4121162925"/>
                    </a:ext>
                  </a:extLst>
                </a:gridCol>
                <a:gridCol w="2849377">
                  <a:extLst>
                    <a:ext uri="{9D8B030D-6E8A-4147-A177-3AD203B41FA5}">
                      <a16:colId xmlns:a16="http://schemas.microsoft.com/office/drawing/2014/main" val="731788306"/>
                    </a:ext>
                  </a:extLst>
                </a:gridCol>
                <a:gridCol w="807965">
                  <a:extLst>
                    <a:ext uri="{9D8B030D-6E8A-4147-A177-3AD203B41FA5}">
                      <a16:colId xmlns:a16="http://schemas.microsoft.com/office/drawing/2014/main" val="759772759"/>
                    </a:ext>
                  </a:extLst>
                </a:gridCol>
                <a:gridCol w="1231365">
                  <a:extLst>
                    <a:ext uri="{9D8B030D-6E8A-4147-A177-3AD203B41FA5}">
                      <a16:colId xmlns:a16="http://schemas.microsoft.com/office/drawing/2014/main" val="962958513"/>
                    </a:ext>
                  </a:extLst>
                </a:gridCol>
              </a:tblGrid>
              <a:tr h="889188">
                <a:tc>
                  <a:txBody>
                    <a:bodyPr/>
                    <a:lstStyle/>
                    <a:p>
                      <a:pPr algn="ctr"/>
                      <a:r>
                        <a:rPr lang="sv-SE" dirty="0">
                          <a:latin typeface="Avenir Next LT Pro" panose="020B0504020202020204" pitchFamily="34" charset="0"/>
                        </a:rPr>
                        <a:t>Typ</a:t>
                      </a:r>
                    </a:p>
                  </a:txBody>
                  <a:tcPr anchor="ctr"/>
                </a:tc>
                <a:tc>
                  <a:txBody>
                    <a:bodyPr/>
                    <a:lstStyle/>
                    <a:p>
                      <a:pPr algn="ctr"/>
                      <a:r>
                        <a:rPr lang="sv-SE" dirty="0">
                          <a:latin typeface="Avenir Next LT Pro" panose="020B0504020202020204" pitchFamily="34" charset="0"/>
                        </a:rPr>
                        <a:t>Titel</a:t>
                      </a:r>
                    </a:p>
                  </a:txBody>
                  <a:tcPr anchor="ctr"/>
                </a:tc>
                <a:tc>
                  <a:txBody>
                    <a:bodyPr/>
                    <a:lstStyle/>
                    <a:p>
                      <a:pPr algn="ctr"/>
                      <a:r>
                        <a:rPr lang="sv-SE" dirty="0">
                          <a:latin typeface="Avenir Next LT Pro" panose="020B0504020202020204" pitchFamily="34" charset="0"/>
                        </a:rPr>
                        <a:t>Krav</a:t>
                      </a:r>
                    </a:p>
                  </a:txBody>
                  <a:tcPr anchor="ctr"/>
                </a:tc>
                <a:tc>
                  <a:txBody>
                    <a:bodyPr/>
                    <a:lstStyle/>
                    <a:p>
                      <a:pPr algn="ctr"/>
                      <a:r>
                        <a:rPr lang="sv-SE" dirty="0">
                          <a:latin typeface="Avenir Next LT Pro" panose="020B0504020202020204" pitchFamily="34" charset="0"/>
                        </a:rPr>
                        <a:t>Detaljer</a:t>
                      </a:r>
                    </a:p>
                  </a:txBody>
                  <a:tcPr anchor="ctr"/>
                </a:tc>
                <a:tc>
                  <a:txBody>
                    <a:bodyPr/>
                    <a:lstStyle/>
                    <a:p>
                      <a:pPr algn="ctr"/>
                      <a:r>
                        <a:rPr lang="sv-SE" dirty="0">
                          <a:latin typeface="Avenir Next LT Pro" panose="020B0504020202020204" pitchFamily="34" charset="0"/>
                        </a:rPr>
                        <a:t>Prio (1-5)</a:t>
                      </a:r>
                    </a:p>
                  </a:txBody>
                  <a:tcPr anchor="ctr"/>
                </a:tc>
                <a:tc>
                  <a:txBody>
                    <a:bodyPr/>
                    <a:lstStyle/>
                    <a:p>
                      <a:pPr algn="ctr"/>
                      <a:r>
                        <a:rPr lang="sv-SE" dirty="0">
                          <a:latin typeface="Avenir Next LT Pro" panose="020B0504020202020204" pitchFamily="34" charset="0"/>
                        </a:rPr>
                        <a:t>Tidsplan</a:t>
                      </a:r>
                    </a:p>
                  </a:txBody>
                  <a:tcPr anchor="ctr"/>
                </a:tc>
                <a:extLst>
                  <a:ext uri="{0D108BD9-81ED-4DB2-BD59-A6C34878D82A}">
                    <a16:rowId xmlns:a16="http://schemas.microsoft.com/office/drawing/2014/main" val="1099164783"/>
                  </a:ext>
                </a:extLst>
              </a:tr>
              <a:tr h="1905403">
                <a:tc>
                  <a:txBody>
                    <a:bodyPr/>
                    <a:lstStyle/>
                    <a:p>
                      <a:r>
                        <a:rPr lang="sv-SE" sz="1200" dirty="0">
                          <a:latin typeface="Avenir Next LT Pro" panose="020B0504020202020204" pitchFamily="34" charset="0"/>
                        </a:rPr>
                        <a:t>Affärskrav</a:t>
                      </a:r>
                    </a:p>
                  </a:txBody>
                  <a:tcPr/>
                </a:tc>
                <a:tc>
                  <a:txBody>
                    <a:bodyPr/>
                    <a:lstStyle/>
                    <a:p>
                      <a:r>
                        <a:rPr lang="sv-SE" sz="1200" dirty="0">
                          <a:latin typeface="Avenir Next LT Pro" panose="020B0504020202020204" pitchFamily="34" charset="0"/>
                        </a:rPr>
                        <a:t>Samarbeten och produktsortiment</a:t>
                      </a:r>
                    </a:p>
                  </a:txBody>
                  <a:tcPr/>
                </a:tc>
                <a:tc>
                  <a:txBody>
                    <a:bodyPr/>
                    <a:lstStyle/>
                    <a:p>
                      <a:r>
                        <a:rPr lang="sv-SE" sz="1200" kern="1200" dirty="0">
                          <a:solidFill>
                            <a:schemeClr val="dk1"/>
                          </a:solidFill>
                          <a:effectLst/>
                          <a:latin typeface="+mn-lt"/>
                          <a:ea typeface="+mn-ea"/>
                          <a:cs typeface="+mn-cs"/>
                        </a:rPr>
                        <a:t>Coop ska ha etablerat samarbeten med minst </a:t>
                      </a:r>
                      <a:r>
                        <a:rPr lang="sv-SE" sz="1200" b="1" kern="1200" dirty="0">
                          <a:solidFill>
                            <a:schemeClr val="dk1"/>
                          </a:solidFill>
                          <a:effectLst/>
                          <a:latin typeface="+mn-lt"/>
                          <a:ea typeface="+mn-ea"/>
                          <a:cs typeface="+mn-cs"/>
                        </a:rPr>
                        <a:t>5 lokala vinproducenter, hantverksbryggerier och spritdestillerier</a:t>
                      </a:r>
                      <a:r>
                        <a:rPr lang="sv-SE" sz="1200" kern="1200" dirty="0">
                          <a:solidFill>
                            <a:schemeClr val="dk1"/>
                          </a:solidFill>
                          <a:effectLst/>
                          <a:latin typeface="+mn-lt"/>
                          <a:ea typeface="+mn-ea"/>
                          <a:cs typeface="+mn-cs"/>
                        </a:rPr>
                        <a:t> senast den </a:t>
                      </a:r>
                      <a:r>
                        <a:rPr lang="sv-SE" sz="1200" b="1" kern="1200" dirty="0">
                          <a:solidFill>
                            <a:schemeClr val="dk1"/>
                          </a:solidFill>
                          <a:effectLst/>
                          <a:latin typeface="+mn-lt"/>
                          <a:ea typeface="+mn-ea"/>
                          <a:cs typeface="+mn-cs"/>
                        </a:rPr>
                        <a:t>1 augusti 2025</a:t>
                      </a:r>
                      <a:r>
                        <a:rPr lang="sv-SE" sz="1200" kern="1200" dirty="0">
                          <a:solidFill>
                            <a:schemeClr val="dk1"/>
                          </a:solidFill>
                          <a:effectLst/>
                          <a:latin typeface="+mn-lt"/>
                          <a:ea typeface="+mn-ea"/>
                          <a:cs typeface="+mn-cs"/>
                        </a:rPr>
                        <a:t> för att lansera ett hållbart alkoholsortiment som tilltalar miljömedvetna kunder och skapar konkurrensfördelar.</a:t>
                      </a:r>
                      <a:endParaRPr lang="sv-SE" sz="1200" dirty="0">
                        <a:latin typeface="Avenir Next LT Pro" panose="020B0504020202020204" pitchFamily="34" charset="0"/>
                      </a:endParaRPr>
                    </a:p>
                  </a:txBody>
                  <a:tcPr/>
                </a:tc>
                <a:tc>
                  <a:txBody>
                    <a:bodyPr/>
                    <a:lstStyle/>
                    <a:p>
                      <a:pPr lvl="0" algn="l"/>
                      <a:r>
                        <a:rPr lang="sv-SE" sz="1200" b="1" kern="1200" dirty="0">
                          <a:solidFill>
                            <a:schemeClr val="dk1"/>
                          </a:solidFill>
                          <a:effectLst/>
                          <a:latin typeface="+mn-lt"/>
                          <a:ea typeface="+mn-ea"/>
                          <a:cs typeface="+mn-cs"/>
                        </a:rPr>
                        <a:t>Detaljkrav:</a:t>
                      </a:r>
                      <a:r>
                        <a:rPr lang="sv-SE" sz="1200" kern="1200" dirty="0">
                          <a:solidFill>
                            <a:schemeClr val="dk1"/>
                          </a:solidFill>
                          <a:effectLst/>
                          <a:latin typeface="+mn-lt"/>
                          <a:ea typeface="+mn-ea"/>
                          <a:cs typeface="+mn-cs"/>
                        </a:rPr>
                        <a:t> </a:t>
                      </a:r>
                    </a:p>
                    <a:p>
                      <a:pPr lvl="0" algn="l"/>
                      <a:r>
                        <a:rPr lang="sv-SE" sz="1200" kern="1200" dirty="0">
                          <a:solidFill>
                            <a:schemeClr val="dk1"/>
                          </a:solidFill>
                          <a:effectLst/>
                          <a:latin typeface="+mn-lt"/>
                          <a:ea typeface="+mn-ea"/>
                          <a:cs typeface="+mn-cs"/>
                        </a:rPr>
                        <a:t>Produkterna från dessa samarbeten ska vara tillgängliga i både fysiska butiker och online.</a:t>
                      </a:r>
                    </a:p>
                    <a:p>
                      <a:pPr lvl="0" algn="l"/>
                      <a:endParaRPr lang="sv-SE" sz="1200" b="1" kern="1200" dirty="0">
                        <a:solidFill>
                          <a:schemeClr val="dk1"/>
                        </a:solidFill>
                        <a:effectLst/>
                        <a:latin typeface="+mn-lt"/>
                        <a:ea typeface="+mn-ea"/>
                        <a:cs typeface="+mn-cs"/>
                      </a:endParaRPr>
                    </a:p>
                    <a:p>
                      <a:pPr lvl="0" algn="l"/>
                      <a:r>
                        <a:rPr lang="sv-SE" sz="1200" b="1" kern="1200" dirty="0">
                          <a:solidFill>
                            <a:schemeClr val="dk1"/>
                          </a:solidFill>
                          <a:effectLst/>
                          <a:latin typeface="+mn-lt"/>
                          <a:ea typeface="+mn-ea"/>
                          <a:cs typeface="+mn-cs"/>
                        </a:rPr>
                        <a:t>Mätbart mål:</a:t>
                      </a:r>
                      <a:r>
                        <a:rPr lang="sv-SE" sz="1200" kern="1200" dirty="0">
                          <a:solidFill>
                            <a:schemeClr val="dk1"/>
                          </a:solidFill>
                          <a:effectLst/>
                          <a:latin typeface="+mn-lt"/>
                          <a:ea typeface="+mn-ea"/>
                          <a:cs typeface="+mn-cs"/>
                        </a:rPr>
                        <a:t> </a:t>
                      </a:r>
                    </a:p>
                    <a:p>
                      <a:pPr lvl="0" algn="l"/>
                      <a:r>
                        <a:rPr lang="sv-SE" sz="1200" kern="1200" dirty="0">
                          <a:solidFill>
                            <a:schemeClr val="dk1"/>
                          </a:solidFill>
                          <a:effectLst/>
                          <a:latin typeface="+mn-lt"/>
                          <a:ea typeface="+mn-ea"/>
                          <a:cs typeface="+mn-cs"/>
                        </a:rPr>
                        <a:t>Minst </a:t>
                      </a:r>
                      <a:r>
                        <a:rPr lang="sv-SE" sz="1200" b="1" kern="1200" dirty="0">
                          <a:solidFill>
                            <a:schemeClr val="dk1"/>
                          </a:solidFill>
                          <a:effectLst/>
                          <a:latin typeface="+mn-lt"/>
                          <a:ea typeface="+mn-ea"/>
                          <a:cs typeface="+mn-cs"/>
                        </a:rPr>
                        <a:t>60 %</a:t>
                      </a:r>
                      <a:r>
                        <a:rPr lang="sv-SE" sz="1200" kern="1200" dirty="0">
                          <a:solidFill>
                            <a:schemeClr val="dk1"/>
                          </a:solidFill>
                          <a:effectLst/>
                          <a:latin typeface="+mn-lt"/>
                          <a:ea typeface="+mn-ea"/>
                          <a:cs typeface="+mn-cs"/>
                        </a:rPr>
                        <a:t> av produkterna ska vara ekologiskt certifierade och förpackade i återvinningsbara material senast </a:t>
                      </a:r>
                      <a:r>
                        <a:rPr lang="sv-SE" sz="1200" b="1" kern="1200" dirty="0">
                          <a:solidFill>
                            <a:schemeClr val="dk1"/>
                          </a:solidFill>
                          <a:effectLst/>
                          <a:latin typeface="+mn-lt"/>
                          <a:ea typeface="+mn-ea"/>
                          <a:cs typeface="+mn-cs"/>
                        </a:rPr>
                        <a:t>1 januari 2027</a:t>
                      </a:r>
                      <a:r>
                        <a:rPr lang="sv-SE" sz="1200" kern="1200" dirty="0">
                          <a:solidFill>
                            <a:schemeClr val="dk1"/>
                          </a:solidFill>
                          <a:effectLst/>
                          <a:latin typeface="+mn-lt"/>
                          <a:ea typeface="+mn-ea"/>
                          <a:cs typeface="+mn-cs"/>
                        </a:rPr>
                        <a:t>.</a:t>
                      </a:r>
                    </a:p>
                  </a:txBody>
                  <a:tcPr/>
                </a:tc>
                <a:tc>
                  <a:txBody>
                    <a:bodyPr/>
                    <a:lstStyle/>
                    <a:p>
                      <a:pPr algn="l"/>
                      <a:r>
                        <a:rPr lang="sv-SE" sz="3600" b="1" dirty="0">
                          <a:latin typeface="Avenir Next LT Pro" panose="020B0504020202020204" pitchFamily="34" charset="0"/>
                        </a:rPr>
                        <a:t>4</a:t>
                      </a:r>
                    </a:p>
                  </a:txBody>
                  <a:tcPr/>
                </a:tc>
                <a:tc>
                  <a:txBody>
                    <a:bodyPr/>
                    <a:lstStyle/>
                    <a:p>
                      <a:r>
                        <a:rPr lang="sv-SE" sz="1200" b="0" dirty="0">
                          <a:latin typeface="Avenir Next LT Pro" panose="020B0504020202020204" pitchFamily="34" charset="0"/>
                        </a:rPr>
                        <a:t>Avtal klart till </a:t>
                      </a:r>
                    </a:p>
                    <a:p>
                      <a:r>
                        <a:rPr lang="sv-SE" sz="1200" b="1" dirty="0">
                          <a:latin typeface="Avenir Next LT Pro" panose="020B0504020202020204" pitchFamily="34" charset="0"/>
                        </a:rPr>
                        <a:t>2025-08-01</a:t>
                      </a:r>
                    </a:p>
                    <a:p>
                      <a:endParaRPr lang="sv-SE" sz="1200" b="1" dirty="0">
                        <a:latin typeface="Avenir Next LT Pro" panose="020B0504020202020204" pitchFamily="34" charset="0"/>
                      </a:endParaRPr>
                    </a:p>
                    <a:p>
                      <a:r>
                        <a:rPr lang="sv-SE" sz="1200" b="0" dirty="0">
                          <a:latin typeface="Avenir Next LT Pro" panose="020B0504020202020204" pitchFamily="34" charset="0"/>
                        </a:rPr>
                        <a:t>Produktplan klart till </a:t>
                      </a:r>
                    </a:p>
                    <a:p>
                      <a:r>
                        <a:rPr lang="sv-SE" sz="1200" b="1" dirty="0">
                          <a:latin typeface="Avenir Next LT Pro" panose="020B0504020202020204" pitchFamily="34" charset="0"/>
                        </a:rPr>
                        <a:t>2027-01-01</a:t>
                      </a:r>
                    </a:p>
                  </a:txBody>
                  <a:tcPr/>
                </a:tc>
                <a:extLst>
                  <a:ext uri="{0D108BD9-81ED-4DB2-BD59-A6C34878D82A}">
                    <a16:rowId xmlns:a16="http://schemas.microsoft.com/office/drawing/2014/main" val="2098806962"/>
                  </a:ext>
                </a:extLst>
              </a:tr>
            </a:tbl>
          </a:graphicData>
        </a:graphic>
      </p:graphicFrame>
    </p:spTree>
    <p:extLst>
      <p:ext uri="{BB962C8B-B14F-4D97-AF65-F5344CB8AC3E}">
        <p14:creationId xmlns:p14="http://schemas.microsoft.com/office/powerpoint/2010/main" val="2834951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7978B-0F2E-685E-382A-805BD9A1E290}"/>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BCF0A737-FBA2-70D9-9A50-A74EB79DE03E}"/>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BF663D13-EAE2-E0A1-4165-9DD4281137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5E6684ED-79D1-D5CA-FB9D-BA4694E30D57}"/>
              </a:ext>
            </a:extLst>
          </p:cNvPr>
          <p:cNvSpPr/>
          <p:nvPr/>
        </p:nvSpPr>
        <p:spPr>
          <a:xfrm>
            <a:off x="812771" y="1323631"/>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9BB4E5F7-CBC1-1949-B78D-1E5C5518E042}"/>
              </a:ext>
            </a:extLst>
          </p:cNvPr>
          <p:cNvSpPr/>
          <p:nvPr/>
        </p:nvSpPr>
        <p:spPr>
          <a:xfrm>
            <a:off x="902691" y="1598397"/>
            <a:ext cx="11119188" cy="511434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B32B1706-1A4E-EBAC-1428-E767E96D6DB1}"/>
              </a:ext>
            </a:extLst>
          </p:cNvPr>
          <p:cNvSpPr/>
          <p:nvPr/>
        </p:nvSpPr>
        <p:spPr>
          <a:xfrm rot="7200000">
            <a:off x="928524" y="1524112"/>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F3F02D59-6137-4EF9-9DF1-ACCBC8C17F93}"/>
              </a:ext>
            </a:extLst>
          </p:cNvPr>
          <p:cNvSpPr/>
          <p:nvPr/>
        </p:nvSpPr>
        <p:spPr>
          <a:xfrm rot="10800000">
            <a:off x="812774" y="1598397"/>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79780E35-F1A7-1264-E814-687C48467E73}"/>
              </a:ext>
            </a:extLst>
          </p:cNvPr>
          <p:cNvSpPr/>
          <p:nvPr/>
        </p:nvSpPr>
        <p:spPr>
          <a:xfrm rot="14400000">
            <a:off x="677869" y="1546484"/>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8FC7E42A-C5D2-8AF9-B90E-3D8E59465091}"/>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aphicFrame>
        <p:nvGraphicFramePr>
          <p:cNvPr id="4" name="Tabell 3">
            <a:extLst>
              <a:ext uri="{FF2B5EF4-FFF2-40B4-BE49-F238E27FC236}">
                <a16:creationId xmlns:a16="http://schemas.microsoft.com/office/drawing/2014/main" id="{BD289F59-F047-BC45-70ED-7F78BF910A6F}"/>
              </a:ext>
            </a:extLst>
          </p:cNvPr>
          <p:cNvGraphicFramePr>
            <a:graphicFrameLocks noGrp="1"/>
          </p:cNvGraphicFramePr>
          <p:nvPr>
            <p:extLst>
              <p:ext uri="{D42A27DB-BD31-4B8C-83A1-F6EECF244321}">
                <p14:modId xmlns:p14="http://schemas.microsoft.com/office/powerpoint/2010/main" val="1887261599"/>
              </p:ext>
            </p:extLst>
          </p:nvPr>
        </p:nvGraphicFramePr>
        <p:xfrm>
          <a:off x="1185854" y="2294072"/>
          <a:ext cx="10606721" cy="3512728"/>
        </p:xfrm>
        <a:graphic>
          <a:graphicData uri="http://schemas.openxmlformats.org/drawingml/2006/table">
            <a:tbl>
              <a:tblPr firstRow="1" bandRow="1">
                <a:tableStyleId>{93296810-A885-4BE3-A3E7-6D5BEEA58F35}</a:tableStyleId>
              </a:tblPr>
              <a:tblGrid>
                <a:gridCol w="921683">
                  <a:extLst>
                    <a:ext uri="{9D8B030D-6E8A-4147-A177-3AD203B41FA5}">
                      <a16:colId xmlns:a16="http://schemas.microsoft.com/office/drawing/2014/main" val="160195732"/>
                    </a:ext>
                  </a:extLst>
                </a:gridCol>
                <a:gridCol w="1586884">
                  <a:extLst>
                    <a:ext uri="{9D8B030D-6E8A-4147-A177-3AD203B41FA5}">
                      <a16:colId xmlns:a16="http://schemas.microsoft.com/office/drawing/2014/main" val="3199913804"/>
                    </a:ext>
                  </a:extLst>
                </a:gridCol>
                <a:gridCol w="3209447">
                  <a:extLst>
                    <a:ext uri="{9D8B030D-6E8A-4147-A177-3AD203B41FA5}">
                      <a16:colId xmlns:a16="http://schemas.microsoft.com/office/drawing/2014/main" val="4121162925"/>
                    </a:ext>
                  </a:extLst>
                </a:gridCol>
                <a:gridCol w="2849377">
                  <a:extLst>
                    <a:ext uri="{9D8B030D-6E8A-4147-A177-3AD203B41FA5}">
                      <a16:colId xmlns:a16="http://schemas.microsoft.com/office/drawing/2014/main" val="731788306"/>
                    </a:ext>
                  </a:extLst>
                </a:gridCol>
                <a:gridCol w="731885">
                  <a:extLst>
                    <a:ext uri="{9D8B030D-6E8A-4147-A177-3AD203B41FA5}">
                      <a16:colId xmlns:a16="http://schemas.microsoft.com/office/drawing/2014/main" val="759772759"/>
                    </a:ext>
                  </a:extLst>
                </a:gridCol>
                <a:gridCol w="1307445">
                  <a:extLst>
                    <a:ext uri="{9D8B030D-6E8A-4147-A177-3AD203B41FA5}">
                      <a16:colId xmlns:a16="http://schemas.microsoft.com/office/drawing/2014/main" val="962958513"/>
                    </a:ext>
                  </a:extLst>
                </a:gridCol>
              </a:tblGrid>
              <a:tr h="761016">
                <a:tc>
                  <a:txBody>
                    <a:bodyPr/>
                    <a:lstStyle/>
                    <a:p>
                      <a:pPr algn="ctr"/>
                      <a:r>
                        <a:rPr lang="sv-SE" dirty="0">
                          <a:latin typeface="Avenir Next LT Pro" panose="020B0504020202020204" pitchFamily="34" charset="0"/>
                        </a:rPr>
                        <a:t>Typ</a:t>
                      </a:r>
                    </a:p>
                  </a:txBody>
                  <a:tcPr anchor="ctr"/>
                </a:tc>
                <a:tc>
                  <a:txBody>
                    <a:bodyPr/>
                    <a:lstStyle/>
                    <a:p>
                      <a:pPr algn="ctr"/>
                      <a:r>
                        <a:rPr lang="sv-SE" dirty="0">
                          <a:latin typeface="Avenir Next LT Pro" panose="020B0504020202020204" pitchFamily="34" charset="0"/>
                        </a:rPr>
                        <a:t>Titel</a:t>
                      </a:r>
                    </a:p>
                  </a:txBody>
                  <a:tcPr anchor="ctr"/>
                </a:tc>
                <a:tc>
                  <a:txBody>
                    <a:bodyPr/>
                    <a:lstStyle/>
                    <a:p>
                      <a:pPr algn="ctr"/>
                      <a:r>
                        <a:rPr lang="sv-SE" dirty="0">
                          <a:latin typeface="Avenir Next LT Pro" panose="020B0504020202020204" pitchFamily="34" charset="0"/>
                        </a:rPr>
                        <a:t>Krav</a:t>
                      </a:r>
                    </a:p>
                  </a:txBody>
                  <a:tcPr anchor="ctr"/>
                </a:tc>
                <a:tc>
                  <a:txBody>
                    <a:bodyPr/>
                    <a:lstStyle/>
                    <a:p>
                      <a:pPr algn="ctr"/>
                      <a:r>
                        <a:rPr lang="sv-SE" dirty="0">
                          <a:latin typeface="Avenir Next LT Pro" panose="020B0504020202020204" pitchFamily="34" charset="0"/>
                        </a:rPr>
                        <a:t>Detaljer</a:t>
                      </a:r>
                    </a:p>
                  </a:txBody>
                  <a:tcPr anchor="ctr"/>
                </a:tc>
                <a:tc>
                  <a:txBody>
                    <a:bodyPr/>
                    <a:lstStyle/>
                    <a:p>
                      <a:pPr algn="ctr"/>
                      <a:r>
                        <a:rPr lang="sv-SE" dirty="0">
                          <a:latin typeface="Avenir Next LT Pro" panose="020B0504020202020204" pitchFamily="34" charset="0"/>
                        </a:rPr>
                        <a:t>Prio (1-5)</a:t>
                      </a:r>
                    </a:p>
                  </a:txBody>
                  <a:tcPr anchor="ctr"/>
                </a:tc>
                <a:tc>
                  <a:txBody>
                    <a:bodyPr/>
                    <a:lstStyle/>
                    <a:p>
                      <a:pPr algn="ctr"/>
                      <a:r>
                        <a:rPr lang="sv-SE" dirty="0">
                          <a:latin typeface="Avenir Next LT Pro" panose="020B0504020202020204" pitchFamily="34" charset="0"/>
                        </a:rPr>
                        <a:t>Tidsplan</a:t>
                      </a:r>
                    </a:p>
                  </a:txBody>
                  <a:tcPr anchor="ctr"/>
                </a:tc>
                <a:extLst>
                  <a:ext uri="{0D108BD9-81ED-4DB2-BD59-A6C34878D82A}">
                    <a16:rowId xmlns:a16="http://schemas.microsoft.com/office/drawing/2014/main" val="1099164783"/>
                  </a:ext>
                </a:extLst>
              </a:tr>
              <a:tr h="2751712">
                <a:tc>
                  <a:txBody>
                    <a:bodyPr/>
                    <a:lstStyle/>
                    <a:p>
                      <a:r>
                        <a:rPr lang="sv-SE" sz="1200" dirty="0">
                          <a:latin typeface="Avenir Next LT Pro" panose="020B0504020202020204" pitchFamily="34" charset="0"/>
                        </a:rPr>
                        <a:t>Affärskrav</a:t>
                      </a:r>
                    </a:p>
                  </a:txBody>
                  <a:tcPr/>
                </a:tc>
                <a:tc>
                  <a:txBody>
                    <a:bodyPr/>
                    <a:lstStyle/>
                    <a:p>
                      <a:r>
                        <a:rPr lang="sv-SE" sz="1200" dirty="0">
                          <a:latin typeface="Avenir Next LT Pro" panose="020B0504020202020204" pitchFamily="34" charset="0"/>
                        </a:rPr>
                        <a:t>Budgivningssystem för marknadsföring på sökmotorer och sociala medier</a:t>
                      </a:r>
                    </a:p>
                  </a:txBody>
                  <a:tcPr/>
                </a:tc>
                <a:tc>
                  <a:txBody>
                    <a:bodyPr/>
                    <a:lstStyle/>
                    <a:p>
                      <a:r>
                        <a:rPr lang="sv-SE" sz="1200" kern="1200" dirty="0">
                          <a:solidFill>
                            <a:schemeClr val="dk1"/>
                          </a:solidFill>
                          <a:effectLst/>
                          <a:latin typeface="+mn-lt"/>
                          <a:ea typeface="+mn-ea"/>
                          <a:cs typeface="+mn-cs"/>
                        </a:rPr>
                        <a:t>Systemet ska beräkna förväntad försäljning och marginal för visad reklam och bara köpa marknadsföring när det anses vara lönsamt.</a:t>
                      </a:r>
                      <a:endParaRPr lang="sv-SE" sz="1200" dirty="0">
                        <a:latin typeface="Avenir Next LT Pro" panose="020B0504020202020204" pitchFamily="34" charset="0"/>
                      </a:endParaRPr>
                    </a:p>
                  </a:txBody>
                  <a:tcPr/>
                </a:tc>
                <a:tc>
                  <a:txBody>
                    <a:bodyPr/>
                    <a:lstStyle/>
                    <a:p>
                      <a:pPr lvl="0" algn="l"/>
                      <a:r>
                        <a:rPr lang="sv-SE" sz="1200" b="1" kern="1200" dirty="0">
                          <a:solidFill>
                            <a:schemeClr val="dk1"/>
                          </a:solidFill>
                          <a:effectLst/>
                          <a:latin typeface="+mn-lt"/>
                          <a:ea typeface="+mn-ea"/>
                          <a:cs typeface="+mn-cs"/>
                        </a:rPr>
                        <a:t>Detaljkrav:</a:t>
                      </a:r>
                      <a:r>
                        <a:rPr lang="sv-SE" sz="1200" kern="1200" dirty="0">
                          <a:solidFill>
                            <a:schemeClr val="dk1"/>
                          </a:solidFill>
                          <a:effectLst/>
                          <a:latin typeface="+mn-lt"/>
                          <a:ea typeface="+mn-ea"/>
                          <a:cs typeface="+mn-cs"/>
                        </a:rPr>
                        <a:t> </a:t>
                      </a:r>
                      <a:br>
                        <a:rPr lang="sv-SE" sz="1200" kern="1200" dirty="0">
                          <a:solidFill>
                            <a:schemeClr val="dk1"/>
                          </a:solidFill>
                          <a:effectLst/>
                          <a:latin typeface="+mn-lt"/>
                          <a:ea typeface="+mn-ea"/>
                          <a:cs typeface="+mn-cs"/>
                        </a:rPr>
                      </a:br>
                      <a:r>
                        <a:rPr lang="sv-SE" sz="1200" kern="1200" dirty="0">
                          <a:solidFill>
                            <a:schemeClr val="dk1"/>
                          </a:solidFill>
                          <a:effectLst/>
                          <a:latin typeface="+mn-lt"/>
                          <a:ea typeface="+mn-ea"/>
                          <a:cs typeface="+mn-cs"/>
                        </a:rPr>
                        <a:t>Ta hänsyn till genomsnittligt köp för aktuell vara</a:t>
                      </a:r>
                    </a:p>
                    <a:p>
                      <a:pPr lvl="0" algn="l"/>
                      <a:r>
                        <a:rPr lang="sv-SE" sz="1200" kern="1200" dirty="0">
                          <a:solidFill>
                            <a:schemeClr val="dk1"/>
                          </a:solidFill>
                          <a:effectLst/>
                          <a:latin typeface="+mn-lt"/>
                          <a:ea typeface="+mn-ea"/>
                          <a:cs typeface="+mn-cs"/>
                        </a:rPr>
                        <a:t>Ta hänsyn till livstidsengagemang för nya kunder</a:t>
                      </a:r>
                    </a:p>
                    <a:p>
                      <a:pPr lvl="0" algn="l"/>
                      <a:r>
                        <a:rPr lang="sv-SE" sz="1200" kern="1200" dirty="0">
                          <a:solidFill>
                            <a:schemeClr val="dk1"/>
                          </a:solidFill>
                          <a:effectLst/>
                          <a:latin typeface="+mn-lt"/>
                          <a:ea typeface="+mn-ea"/>
                          <a:cs typeface="+mn-cs"/>
                        </a:rPr>
                        <a:t>Ta hänsyn till aktuellt köpmönster för befintliga kunder</a:t>
                      </a:r>
                    </a:p>
                    <a:p>
                      <a:pPr lvl="0" algn="l"/>
                      <a:endParaRPr lang="sv-SE" sz="1200" kern="1200" dirty="0">
                        <a:solidFill>
                          <a:schemeClr val="dk1"/>
                        </a:solidFill>
                        <a:effectLst/>
                        <a:latin typeface="+mn-lt"/>
                        <a:ea typeface="+mn-ea"/>
                        <a:cs typeface="+mn-cs"/>
                      </a:endParaRPr>
                    </a:p>
                    <a:p>
                      <a:pPr lvl="0" algn="l"/>
                      <a:r>
                        <a:rPr lang="sv-SE" sz="1200" b="1" kern="1200" dirty="0">
                          <a:solidFill>
                            <a:schemeClr val="dk1"/>
                          </a:solidFill>
                          <a:effectLst/>
                          <a:latin typeface="+mn-lt"/>
                          <a:ea typeface="+mn-ea"/>
                          <a:cs typeface="+mn-cs"/>
                        </a:rPr>
                        <a:t>Mätbart mål:</a:t>
                      </a:r>
                      <a:r>
                        <a:rPr lang="sv-SE" sz="1200" kern="1200" dirty="0">
                          <a:solidFill>
                            <a:schemeClr val="dk1"/>
                          </a:solidFill>
                          <a:effectLst/>
                          <a:latin typeface="+mn-lt"/>
                          <a:ea typeface="+mn-ea"/>
                          <a:cs typeface="+mn-cs"/>
                        </a:rPr>
                        <a:t> </a:t>
                      </a:r>
                    </a:p>
                    <a:p>
                      <a:pPr lvl="0" algn="l"/>
                      <a:r>
                        <a:rPr lang="sv-SE" sz="1200" kern="1200" dirty="0">
                          <a:solidFill>
                            <a:schemeClr val="dk1"/>
                          </a:solidFill>
                          <a:effectLst/>
                          <a:latin typeface="+mn-lt"/>
                          <a:ea typeface="+mn-ea"/>
                          <a:cs typeface="+mn-cs"/>
                        </a:rPr>
                        <a:t>ROAS på varje kampanj ska vara över </a:t>
                      </a:r>
                      <a:r>
                        <a:rPr lang="sv-SE" sz="1200" b="1" kern="1200" dirty="0">
                          <a:solidFill>
                            <a:schemeClr val="dk1"/>
                          </a:solidFill>
                          <a:effectLst/>
                          <a:latin typeface="+mn-lt"/>
                          <a:ea typeface="+mn-ea"/>
                          <a:cs typeface="+mn-cs"/>
                        </a:rPr>
                        <a:t>200% </a:t>
                      </a:r>
                      <a:r>
                        <a:rPr lang="sv-SE" sz="1200" kern="1200" dirty="0">
                          <a:solidFill>
                            <a:schemeClr val="dk1"/>
                          </a:solidFill>
                          <a:effectLst/>
                          <a:latin typeface="+mn-lt"/>
                          <a:ea typeface="+mn-ea"/>
                          <a:cs typeface="+mn-cs"/>
                        </a:rPr>
                        <a:t>för att anses vara en lyckad kampanj. Deadline </a:t>
                      </a:r>
                      <a:r>
                        <a:rPr lang="sv-SE" sz="1200" b="1" kern="1200" dirty="0">
                          <a:solidFill>
                            <a:schemeClr val="dk1"/>
                          </a:solidFill>
                          <a:effectLst/>
                          <a:latin typeface="+mn-lt"/>
                          <a:ea typeface="+mn-ea"/>
                          <a:cs typeface="+mn-cs"/>
                        </a:rPr>
                        <a:t>2026-01-01</a:t>
                      </a:r>
                    </a:p>
                  </a:txBody>
                  <a:tcPr/>
                </a:tc>
                <a:tc>
                  <a:txBody>
                    <a:bodyPr/>
                    <a:lstStyle/>
                    <a:p>
                      <a:pPr algn="l"/>
                      <a:r>
                        <a:rPr lang="sv-SE" sz="3600" b="1" dirty="0">
                          <a:latin typeface="Avenir Next LT Pro" panose="020B0504020202020204" pitchFamily="34" charset="0"/>
                        </a:rPr>
                        <a:t>3</a:t>
                      </a:r>
                    </a:p>
                  </a:txBody>
                  <a:tcPr/>
                </a:tc>
                <a:tc>
                  <a:txBody>
                    <a:bodyPr/>
                    <a:lstStyle/>
                    <a:p>
                      <a:r>
                        <a:rPr lang="sv-SE" sz="1200" dirty="0">
                          <a:latin typeface="Avenir Next LT Pro" panose="020B0504020202020204" pitchFamily="34" charset="0"/>
                        </a:rPr>
                        <a:t>Testfasen klar </a:t>
                      </a:r>
                      <a:r>
                        <a:rPr lang="sv-SE" sz="1200" b="1" dirty="0">
                          <a:latin typeface="Avenir Next LT Pro" panose="020B0504020202020204" pitchFamily="34" charset="0"/>
                        </a:rPr>
                        <a:t>2025-11-30</a:t>
                      </a:r>
                      <a:br>
                        <a:rPr lang="sv-SE" sz="1200" dirty="0">
                          <a:latin typeface="Avenir Next LT Pro" panose="020B0504020202020204" pitchFamily="34" charset="0"/>
                        </a:rPr>
                      </a:br>
                      <a:br>
                        <a:rPr lang="sv-SE" sz="1200" dirty="0">
                          <a:latin typeface="Avenir Next LT Pro" panose="020B0504020202020204" pitchFamily="34" charset="0"/>
                        </a:rPr>
                      </a:br>
                      <a:r>
                        <a:rPr lang="sv-SE" sz="1200" dirty="0">
                          <a:latin typeface="Avenir Next LT Pro" panose="020B0504020202020204" pitchFamily="34" charset="0"/>
                        </a:rPr>
                        <a:t>Utrullning</a:t>
                      </a:r>
                      <a:r>
                        <a:rPr lang="sv-SE" sz="1200" b="1" dirty="0">
                          <a:latin typeface="Avenir Next LT Pro" panose="020B0504020202020204" pitchFamily="34" charset="0"/>
                        </a:rPr>
                        <a:t> 2026-01-01</a:t>
                      </a:r>
                    </a:p>
                  </a:txBody>
                  <a:tcPr/>
                </a:tc>
                <a:extLst>
                  <a:ext uri="{0D108BD9-81ED-4DB2-BD59-A6C34878D82A}">
                    <a16:rowId xmlns:a16="http://schemas.microsoft.com/office/drawing/2014/main" val="2098806962"/>
                  </a:ext>
                </a:extLst>
              </a:tr>
            </a:tbl>
          </a:graphicData>
        </a:graphic>
      </p:graphicFrame>
    </p:spTree>
    <p:extLst>
      <p:ext uri="{BB962C8B-B14F-4D97-AF65-F5344CB8AC3E}">
        <p14:creationId xmlns:p14="http://schemas.microsoft.com/office/powerpoint/2010/main" val="111315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34D8B-05CD-B3D8-5144-B51557220696}"/>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DDD4DEDA-B5BC-1822-A19F-CA82B18B7CC9}"/>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38D9B0AD-EE78-0240-7BF7-D86D88514E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7AEC9041-B432-F3FA-F7E7-0EA73F94AA4A}"/>
              </a:ext>
            </a:extLst>
          </p:cNvPr>
          <p:cNvSpPr/>
          <p:nvPr/>
        </p:nvSpPr>
        <p:spPr>
          <a:xfrm>
            <a:off x="812771" y="1323631"/>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B470851A-5664-2422-155D-ACDC6CDAD484}"/>
              </a:ext>
            </a:extLst>
          </p:cNvPr>
          <p:cNvSpPr/>
          <p:nvPr/>
        </p:nvSpPr>
        <p:spPr>
          <a:xfrm rot="3600000">
            <a:off x="954353" y="1375543"/>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760B3491-C5F2-3AD2-DFF3-53062511E1B8}"/>
              </a:ext>
            </a:extLst>
          </p:cNvPr>
          <p:cNvSpPr/>
          <p:nvPr/>
        </p:nvSpPr>
        <p:spPr>
          <a:xfrm>
            <a:off x="812771" y="1643146"/>
            <a:ext cx="11187843" cy="5069596"/>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EE7B9D03-98C6-29C7-D859-ECD7C604B57B}"/>
              </a:ext>
            </a:extLst>
          </p:cNvPr>
          <p:cNvSpPr/>
          <p:nvPr/>
        </p:nvSpPr>
        <p:spPr>
          <a:xfrm rot="10800000">
            <a:off x="812774" y="1598397"/>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13B5540B-768E-F3AC-9E0C-CF5D584AE8B1}"/>
              </a:ext>
            </a:extLst>
          </p:cNvPr>
          <p:cNvSpPr/>
          <p:nvPr/>
        </p:nvSpPr>
        <p:spPr>
          <a:xfrm rot="14400000">
            <a:off x="677869" y="1546484"/>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BEAE45C6-4B24-3BCF-4778-4EC01E9B2FB2}"/>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aphicFrame>
        <p:nvGraphicFramePr>
          <p:cNvPr id="3" name="Tabell 2">
            <a:extLst>
              <a:ext uri="{FF2B5EF4-FFF2-40B4-BE49-F238E27FC236}">
                <a16:creationId xmlns:a16="http://schemas.microsoft.com/office/drawing/2014/main" id="{147A41B1-3D1F-6897-D641-2C09CB17926E}"/>
              </a:ext>
            </a:extLst>
          </p:cNvPr>
          <p:cNvGraphicFramePr>
            <a:graphicFrameLocks noGrp="1"/>
          </p:cNvGraphicFramePr>
          <p:nvPr>
            <p:extLst>
              <p:ext uri="{D42A27DB-BD31-4B8C-83A1-F6EECF244321}">
                <p14:modId xmlns:p14="http://schemas.microsoft.com/office/powerpoint/2010/main" val="1063157874"/>
              </p:ext>
            </p:extLst>
          </p:nvPr>
        </p:nvGraphicFramePr>
        <p:xfrm>
          <a:off x="1185854" y="2294072"/>
          <a:ext cx="10606721" cy="3512728"/>
        </p:xfrm>
        <a:graphic>
          <a:graphicData uri="http://schemas.openxmlformats.org/drawingml/2006/table">
            <a:tbl>
              <a:tblPr firstRow="1" bandRow="1">
                <a:tableStyleId>{93296810-A885-4BE3-A3E7-6D5BEEA58F35}</a:tableStyleId>
              </a:tblPr>
              <a:tblGrid>
                <a:gridCol w="1054119">
                  <a:extLst>
                    <a:ext uri="{9D8B030D-6E8A-4147-A177-3AD203B41FA5}">
                      <a16:colId xmlns:a16="http://schemas.microsoft.com/office/drawing/2014/main" val="160195732"/>
                    </a:ext>
                  </a:extLst>
                </a:gridCol>
                <a:gridCol w="1509681">
                  <a:extLst>
                    <a:ext uri="{9D8B030D-6E8A-4147-A177-3AD203B41FA5}">
                      <a16:colId xmlns:a16="http://schemas.microsoft.com/office/drawing/2014/main" val="3199913804"/>
                    </a:ext>
                  </a:extLst>
                </a:gridCol>
                <a:gridCol w="3154214">
                  <a:extLst>
                    <a:ext uri="{9D8B030D-6E8A-4147-A177-3AD203B41FA5}">
                      <a16:colId xmlns:a16="http://schemas.microsoft.com/office/drawing/2014/main" val="4121162925"/>
                    </a:ext>
                  </a:extLst>
                </a:gridCol>
                <a:gridCol w="2849377">
                  <a:extLst>
                    <a:ext uri="{9D8B030D-6E8A-4147-A177-3AD203B41FA5}">
                      <a16:colId xmlns:a16="http://schemas.microsoft.com/office/drawing/2014/main" val="731788306"/>
                    </a:ext>
                  </a:extLst>
                </a:gridCol>
                <a:gridCol w="731885">
                  <a:extLst>
                    <a:ext uri="{9D8B030D-6E8A-4147-A177-3AD203B41FA5}">
                      <a16:colId xmlns:a16="http://schemas.microsoft.com/office/drawing/2014/main" val="759772759"/>
                    </a:ext>
                  </a:extLst>
                </a:gridCol>
                <a:gridCol w="1307445">
                  <a:extLst>
                    <a:ext uri="{9D8B030D-6E8A-4147-A177-3AD203B41FA5}">
                      <a16:colId xmlns:a16="http://schemas.microsoft.com/office/drawing/2014/main" val="962958513"/>
                    </a:ext>
                  </a:extLst>
                </a:gridCol>
              </a:tblGrid>
              <a:tr h="761016">
                <a:tc>
                  <a:txBody>
                    <a:bodyPr/>
                    <a:lstStyle/>
                    <a:p>
                      <a:pPr algn="ctr"/>
                      <a:r>
                        <a:rPr lang="sv-SE" dirty="0">
                          <a:latin typeface="Avenir Next LT Pro" panose="020B0504020202020204" pitchFamily="34" charset="0"/>
                        </a:rPr>
                        <a:t>Typ</a:t>
                      </a:r>
                    </a:p>
                  </a:txBody>
                  <a:tcPr anchor="ctr"/>
                </a:tc>
                <a:tc>
                  <a:txBody>
                    <a:bodyPr/>
                    <a:lstStyle/>
                    <a:p>
                      <a:pPr algn="ctr"/>
                      <a:r>
                        <a:rPr lang="sv-SE" dirty="0">
                          <a:latin typeface="Avenir Next LT Pro" panose="020B0504020202020204" pitchFamily="34" charset="0"/>
                        </a:rPr>
                        <a:t>Titel</a:t>
                      </a:r>
                    </a:p>
                  </a:txBody>
                  <a:tcPr anchor="ctr"/>
                </a:tc>
                <a:tc>
                  <a:txBody>
                    <a:bodyPr/>
                    <a:lstStyle/>
                    <a:p>
                      <a:pPr algn="ctr"/>
                      <a:r>
                        <a:rPr lang="sv-SE" dirty="0">
                          <a:latin typeface="Avenir Next LT Pro" panose="020B0504020202020204" pitchFamily="34" charset="0"/>
                        </a:rPr>
                        <a:t>Krav</a:t>
                      </a:r>
                    </a:p>
                  </a:txBody>
                  <a:tcPr anchor="ctr"/>
                </a:tc>
                <a:tc>
                  <a:txBody>
                    <a:bodyPr/>
                    <a:lstStyle/>
                    <a:p>
                      <a:pPr algn="ctr"/>
                      <a:r>
                        <a:rPr lang="sv-SE" dirty="0">
                          <a:latin typeface="Avenir Next LT Pro" panose="020B0504020202020204" pitchFamily="34" charset="0"/>
                        </a:rPr>
                        <a:t>Detaljer</a:t>
                      </a:r>
                    </a:p>
                  </a:txBody>
                  <a:tcPr anchor="ctr"/>
                </a:tc>
                <a:tc>
                  <a:txBody>
                    <a:bodyPr/>
                    <a:lstStyle/>
                    <a:p>
                      <a:pPr algn="ctr"/>
                      <a:r>
                        <a:rPr lang="sv-SE" dirty="0">
                          <a:latin typeface="Avenir Next LT Pro" panose="020B0504020202020204" pitchFamily="34" charset="0"/>
                        </a:rPr>
                        <a:t>Prio (1-5)</a:t>
                      </a:r>
                    </a:p>
                  </a:txBody>
                  <a:tcPr anchor="ctr"/>
                </a:tc>
                <a:tc>
                  <a:txBody>
                    <a:bodyPr/>
                    <a:lstStyle/>
                    <a:p>
                      <a:pPr algn="ctr"/>
                      <a:r>
                        <a:rPr lang="sv-SE" dirty="0">
                          <a:latin typeface="Avenir Next LT Pro" panose="020B0504020202020204" pitchFamily="34" charset="0"/>
                        </a:rPr>
                        <a:t>Tidsplan</a:t>
                      </a:r>
                    </a:p>
                  </a:txBody>
                  <a:tcPr anchor="ctr"/>
                </a:tc>
                <a:extLst>
                  <a:ext uri="{0D108BD9-81ED-4DB2-BD59-A6C34878D82A}">
                    <a16:rowId xmlns:a16="http://schemas.microsoft.com/office/drawing/2014/main" val="1099164783"/>
                  </a:ext>
                </a:extLst>
              </a:tr>
              <a:tr h="2751712">
                <a:tc>
                  <a:txBody>
                    <a:bodyPr/>
                    <a:lstStyle/>
                    <a:p>
                      <a:r>
                        <a:rPr lang="sv-SE" sz="1200" dirty="0">
                          <a:latin typeface="Avenir Next LT Pro" panose="020B0504020202020204" pitchFamily="34" charset="0"/>
                        </a:rPr>
                        <a:t>Funktionella krav</a:t>
                      </a:r>
                    </a:p>
                  </a:txBody>
                  <a:tcPr/>
                </a:tc>
                <a:tc>
                  <a:txBody>
                    <a:bodyPr/>
                    <a:lstStyle/>
                    <a:p>
                      <a:r>
                        <a:rPr lang="sv-SE" sz="1200" dirty="0">
                          <a:latin typeface="Avenir Next LT Pro" panose="020B0504020202020204" pitchFamily="34" charset="0"/>
                        </a:rPr>
                        <a:t>Expressleveranser och logistik</a:t>
                      </a:r>
                    </a:p>
                  </a:txBody>
                  <a:tcPr/>
                </a:tc>
                <a:tc>
                  <a:txBody>
                    <a:bodyPr/>
                    <a:lstStyle/>
                    <a:p>
                      <a:r>
                        <a:rPr lang="sv-SE" sz="1200" kern="1200" dirty="0">
                          <a:solidFill>
                            <a:schemeClr val="dk1"/>
                          </a:solidFill>
                          <a:effectLst/>
                          <a:latin typeface="+mn-lt"/>
                          <a:ea typeface="+mn-ea"/>
                          <a:cs typeface="+mn-cs"/>
                        </a:rPr>
                        <a:t>Coop ska erbjuda expressleveranser för alkoholhaltiga drycker med målet att </a:t>
                      </a:r>
                      <a:r>
                        <a:rPr lang="sv-SE" sz="1200" b="1" kern="1200" dirty="0">
                          <a:solidFill>
                            <a:schemeClr val="dk1"/>
                          </a:solidFill>
                          <a:effectLst/>
                          <a:latin typeface="+mn-lt"/>
                          <a:ea typeface="+mn-ea"/>
                          <a:cs typeface="+mn-cs"/>
                        </a:rPr>
                        <a:t>90 % </a:t>
                      </a:r>
                      <a:r>
                        <a:rPr lang="sv-SE" sz="1200" kern="1200" dirty="0">
                          <a:solidFill>
                            <a:schemeClr val="dk1"/>
                          </a:solidFill>
                          <a:effectLst/>
                          <a:latin typeface="+mn-lt"/>
                          <a:ea typeface="+mn-ea"/>
                          <a:cs typeface="+mn-cs"/>
                        </a:rPr>
                        <a:t>av alla beställningar levereras inom </a:t>
                      </a:r>
                      <a:r>
                        <a:rPr lang="sv-SE" sz="1200" b="1" kern="1200" dirty="0">
                          <a:solidFill>
                            <a:schemeClr val="dk1"/>
                          </a:solidFill>
                          <a:effectLst/>
                          <a:latin typeface="+mn-lt"/>
                          <a:ea typeface="+mn-ea"/>
                          <a:cs typeface="+mn-cs"/>
                        </a:rPr>
                        <a:t>24 timmar</a:t>
                      </a:r>
                      <a:r>
                        <a:rPr lang="sv-SE" sz="1200" kern="1200" dirty="0">
                          <a:solidFill>
                            <a:schemeClr val="dk1"/>
                          </a:solidFill>
                          <a:effectLst/>
                          <a:latin typeface="+mn-lt"/>
                          <a:ea typeface="+mn-ea"/>
                          <a:cs typeface="+mn-cs"/>
                        </a:rPr>
                        <a:t> i de största städerna och inom </a:t>
                      </a:r>
                      <a:r>
                        <a:rPr lang="sv-SE" sz="1200" b="1" kern="1200" dirty="0">
                          <a:solidFill>
                            <a:schemeClr val="dk1"/>
                          </a:solidFill>
                          <a:effectLst/>
                          <a:latin typeface="+mn-lt"/>
                          <a:ea typeface="+mn-ea"/>
                          <a:cs typeface="+mn-cs"/>
                        </a:rPr>
                        <a:t>48 timmar</a:t>
                      </a:r>
                      <a:r>
                        <a:rPr lang="sv-SE" sz="1200" kern="1200" dirty="0">
                          <a:solidFill>
                            <a:schemeClr val="dk1"/>
                          </a:solidFill>
                          <a:effectLst/>
                          <a:latin typeface="+mn-lt"/>
                          <a:ea typeface="+mn-ea"/>
                          <a:cs typeface="+mn-cs"/>
                        </a:rPr>
                        <a:t> i övriga delar av landet.</a:t>
                      </a:r>
                      <a:endParaRPr lang="sv-SE" sz="1200" dirty="0">
                        <a:latin typeface="Avenir Next LT Pro" panose="020B0504020202020204" pitchFamily="34" charset="0"/>
                      </a:endParaRPr>
                    </a:p>
                  </a:txBody>
                  <a:tcPr/>
                </a:tc>
                <a:tc>
                  <a:txBody>
                    <a:bodyPr/>
                    <a:lstStyle/>
                    <a:p>
                      <a:pPr lvl="0" algn="l"/>
                      <a:r>
                        <a:rPr lang="sv-SE" sz="1200" b="1" kern="1200" dirty="0">
                          <a:solidFill>
                            <a:schemeClr val="dk1"/>
                          </a:solidFill>
                          <a:effectLst/>
                          <a:latin typeface="+mn-lt"/>
                          <a:ea typeface="+mn-ea"/>
                          <a:cs typeface="+mn-cs"/>
                        </a:rPr>
                        <a:t>Detaljkrav: </a:t>
                      </a:r>
                    </a:p>
                    <a:p>
                      <a:pPr lvl="0" algn="l"/>
                      <a:r>
                        <a:rPr lang="sv-SE" sz="1200" b="0" kern="1200" dirty="0">
                          <a:solidFill>
                            <a:schemeClr val="dk1"/>
                          </a:solidFill>
                          <a:effectLst/>
                          <a:latin typeface="+mn-lt"/>
                          <a:ea typeface="+mn-ea"/>
                          <a:cs typeface="+mn-cs"/>
                        </a:rPr>
                        <a:t>Leveransprecision ska spåras i realtid via BI-lösningar, och flaskhalsar ska identifieras och åtgärdas.</a:t>
                      </a:r>
                    </a:p>
                    <a:p>
                      <a:pPr lvl="0" algn="l"/>
                      <a:endParaRPr lang="sv-SE" sz="1200" b="1" kern="1200" dirty="0">
                        <a:solidFill>
                          <a:schemeClr val="dk1"/>
                        </a:solidFill>
                        <a:effectLst/>
                        <a:latin typeface="+mn-lt"/>
                        <a:ea typeface="+mn-ea"/>
                        <a:cs typeface="+mn-cs"/>
                      </a:endParaRPr>
                    </a:p>
                    <a:p>
                      <a:pPr lvl="0" algn="l"/>
                      <a:r>
                        <a:rPr lang="sv-SE" sz="1200" b="1" kern="1200" dirty="0">
                          <a:solidFill>
                            <a:schemeClr val="dk1"/>
                          </a:solidFill>
                          <a:effectLst/>
                          <a:latin typeface="+mn-lt"/>
                          <a:ea typeface="+mn-ea"/>
                          <a:cs typeface="+mn-cs"/>
                        </a:rPr>
                        <a:t>Mätbart mål: </a:t>
                      </a:r>
                    </a:p>
                    <a:p>
                      <a:pPr lvl="0" algn="l"/>
                      <a:r>
                        <a:rPr lang="sv-SE" sz="1200" b="0" kern="1200" dirty="0">
                          <a:solidFill>
                            <a:schemeClr val="dk1"/>
                          </a:solidFill>
                          <a:effectLst/>
                          <a:latin typeface="+mn-lt"/>
                          <a:ea typeface="+mn-ea"/>
                          <a:cs typeface="+mn-cs"/>
                        </a:rPr>
                        <a:t>Uppnå en kundnöjdhet på minst </a:t>
                      </a:r>
                      <a:r>
                        <a:rPr lang="sv-SE" sz="1200" b="1" kern="1200" dirty="0">
                          <a:solidFill>
                            <a:schemeClr val="dk1"/>
                          </a:solidFill>
                          <a:effectLst/>
                          <a:latin typeface="+mn-lt"/>
                          <a:ea typeface="+mn-ea"/>
                          <a:cs typeface="+mn-cs"/>
                        </a:rPr>
                        <a:t>85 %</a:t>
                      </a:r>
                      <a:r>
                        <a:rPr lang="sv-SE" sz="1200" b="0" kern="1200" dirty="0">
                          <a:solidFill>
                            <a:schemeClr val="dk1"/>
                          </a:solidFill>
                          <a:effectLst/>
                          <a:latin typeface="+mn-lt"/>
                          <a:ea typeface="+mn-ea"/>
                          <a:cs typeface="+mn-cs"/>
                        </a:rPr>
                        <a:t> gällande leveransupplevelsen till </a:t>
                      </a:r>
                      <a:r>
                        <a:rPr lang="sv-SE" sz="1200" b="1" kern="1200" dirty="0">
                          <a:solidFill>
                            <a:schemeClr val="dk1"/>
                          </a:solidFill>
                          <a:effectLst/>
                          <a:latin typeface="+mn-lt"/>
                          <a:ea typeface="+mn-ea"/>
                          <a:cs typeface="+mn-cs"/>
                        </a:rPr>
                        <a:t>Q4 2026 </a:t>
                      </a:r>
                      <a:r>
                        <a:rPr lang="sv-SE" sz="1200" b="0" kern="1200" dirty="0">
                          <a:solidFill>
                            <a:schemeClr val="dk1"/>
                          </a:solidFill>
                          <a:effectLst/>
                          <a:latin typeface="+mn-lt"/>
                          <a:ea typeface="+mn-ea"/>
                          <a:cs typeface="+mn-cs"/>
                        </a:rPr>
                        <a:t>genom regelbundna kundundersökningar.</a:t>
                      </a:r>
                    </a:p>
                  </a:txBody>
                  <a:tcPr/>
                </a:tc>
                <a:tc>
                  <a:txBody>
                    <a:bodyPr/>
                    <a:lstStyle/>
                    <a:p>
                      <a:pPr algn="l"/>
                      <a:r>
                        <a:rPr lang="sv-SE" sz="3600" b="1" dirty="0">
                          <a:latin typeface="Avenir Next LT Pro" panose="020B0504020202020204" pitchFamily="34" charset="0"/>
                        </a:rPr>
                        <a:t>4</a:t>
                      </a:r>
                    </a:p>
                  </a:txBody>
                  <a:tcPr/>
                </a:tc>
                <a:tc>
                  <a:txBody>
                    <a:bodyPr/>
                    <a:lstStyle/>
                    <a:p>
                      <a:r>
                        <a:rPr lang="sv-SE" sz="1200" b="0" dirty="0">
                          <a:latin typeface="Avenir Next LT Pro" panose="020B0504020202020204" pitchFamily="34" charset="0"/>
                        </a:rPr>
                        <a:t>Senast uppnått</a:t>
                      </a:r>
                    </a:p>
                    <a:p>
                      <a:r>
                        <a:rPr lang="sv-SE" sz="1200" b="1" dirty="0">
                          <a:latin typeface="Avenir Next LT Pro" panose="020B0504020202020204" pitchFamily="34" charset="0"/>
                        </a:rPr>
                        <a:t>Q4 2026</a:t>
                      </a:r>
                    </a:p>
                  </a:txBody>
                  <a:tcPr/>
                </a:tc>
                <a:extLst>
                  <a:ext uri="{0D108BD9-81ED-4DB2-BD59-A6C34878D82A}">
                    <a16:rowId xmlns:a16="http://schemas.microsoft.com/office/drawing/2014/main" val="2098806962"/>
                  </a:ext>
                </a:extLst>
              </a:tr>
            </a:tbl>
          </a:graphicData>
        </a:graphic>
      </p:graphicFrame>
    </p:spTree>
    <p:extLst>
      <p:ext uri="{BB962C8B-B14F-4D97-AF65-F5344CB8AC3E}">
        <p14:creationId xmlns:p14="http://schemas.microsoft.com/office/powerpoint/2010/main" val="380163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8819-6B2A-431A-D485-4DC493240BD8}"/>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7D78A562-6F8F-7CA2-5C26-8E4271E479C7}"/>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20EA4EC0-AD5B-5FD1-B612-39D98299D8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FD2C7B6A-F027-A305-20CB-0FA1EB6DA9D9}"/>
              </a:ext>
            </a:extLst>
          </p:cNvPr>
          <p:cNvSpPr/>
          <p:nvPr/>
        </p:nvSpPr>
        <p:spPr>
          <a:xfrm>
            <a:off x="812771" y="1323631"/>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3191F33D-E88D-1E83-9DC7-754BD27D137F}"/>
              </a:ext>
            </a:extLst>
          </p:cNvPr>
          <p:cNvSpPr/>
          <p:nvPr/>
        </p:nvSpPr>
        <p:spPr>
          <a:xfrm rot="3600000">
            <a:off x="954353" y="1375543"/>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12959D1C-E807-8EF7-C2BF-D9E38C3CA07A}"/>
              </a:ext>
            </a:extLst>
          </p:cNvPr>
          <p:cNvSpPr/>
          <p:nvPr/>
        </p:nvSpPr>
        <p:spPr>
          <a:xfrm rot="7200000">
            <a:off x="928524" y="1524112"/>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94A8FB60-8611-CEF9-8CC6-5DEFA6D2DCC0}"/>
              </a:ext>
            </a:extLst>
          </p:cNvPr>
          <p:cNvSpPr/>
          <p:nvPr/>
        </p:nvSpPr>
        <p:spPr>
          <a:xfrm>
            <a:off x="812771" y="1631956"/>
            <a:ext cx="11216196" cy="5080785"/>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E507299A-79F7-CBF8-7070-4E6A84744C93}"/>
              </a:ext>
            </a:extLst>
          </p:cNvPr>
          <p:cNvSpPr/>
          <p:nvPr/>
        </p:nvSpPr>
        <p:spPr>
          <a:xfrm rot="14400000">
            <a:off x="677869" y="1546484"/>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683181A0-A11C-A83D-15A2-7475DF7FBC1C}"/>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aphicFrame>
        <p:nvGraphicFramePr>
          <p:cNvPr id="3" name="Tabell 2">
            <a:extLst>
              <a:ext uri="{FF2B5EF4-FFF2-40B4-BE49-F238E27FC236}">
                <a16:creationId xmlns:a16="http://schemas.microsoft.com/office/drawing/2014/main" id="{CFA4803B-38EE-5D9F-7AC0-43E92B40156D}"/>
              </a:ext>
            </a:extLst>
          </p:cNvPr>
          <p:cNvGraphicFramePr>
            <a:graphicFrameLocks noGrp="1"/>
          </p:cNvGraphicFramePr>
          <p:nvPr>
            <p:extLst>
              <p:ext uri="{D42A27DB-BD31-4B8C-83A1-F6EECF244321}">
                <p14:modId xmlns:p14="http://schemas.microsoft.com/office/powerpoint/2010/main" val="4016586305"/>
              </p:ext>
            </p:extLst>
          </p:nvPr>
        </p:nvGraphicFramePr>
        <p:xfrm>
          <a:off x="1185854" y="2294071"/>
          <a:ext cx="10606721" cy="3565997"/>
        </p:xfrm>
        <a:graphic>
          <a:graphicData uri="http://schemas.openxmlformats.org/drawingml/2006/table">
            <a:tbl>
              <a:tblPr firstRow="1" bandRow="1">
                <a:tableStyleId>{93296810-A885-4BE3-A3E7-6D5BEEA58F35}</a:tableStyleId>
              </a:tblPr>
              <a:tblGrid>
                <a:gridCol w="1023435">
                  <a:extLst>
                    <a:ext uri="{9D8B030D-6E8A-4147-A177-3AD203B41FA5}">
                      <a16:colId xmlns:a16="http://schemas.microsoft.com/office/drawing/2014/main" val="160195732"/>
                    </a:ext>
                  </a:extLst>
                </a:gridCol>
                <a:gridCol w="1233519">
                  <a:extLst>
                    <a:ext uri="{9D8B030D-6E8A-4147-A177-3AD203B41FA5}">
                      <a16:colId xmlns:a16="http://schemas.microsoft.com/office/drawing/2014/main" val="3199913804"/>
                    </a:ext>
                  </a:extLst>
                </a:gridCol>
                <a:gridCol w="3461060">
                  <a:extLst>
                    <a:ext uri="{9D8B030D-6E8A-4147-A177-3AD203B41FA5}">
                      <a16:colId xmlns:a16="http://schemas.microsoft.com/office/drawing/2014/main" val="4121162925"/>
                    </a:ext>
                  </a:extLst>
                </a:gridCol>
                <a:gridCol w="2849377">
                  <a:extLst>
                    <a:ext uri="{9D8B030D-6E8A-4147-A177-3AD203B41FA5}">
                      <a16:colId xmlns:a16="http://schemas.microsoft.com/office/drawing/2014/main" val="731788306"/>
                    </a:ext>
                  </a:extLst>
                </a:gridCol>
                <a:gridCol w="731885">
                  <a:extLst>
                    <a:ext uri="{9D8B030D-6E8A-4147-A177-3AD203B41FA5}">
                      <a16:colId xmlns:a16="http://schemas.microsoft.com/office/drawing/2014/main" val="759772759"/>
                    </a:ext>
                  </a:extLst>
                </a:gridCol>
                <a:gridCol w="1307445">
                  <a:extLst>
                    <a:ext uri="{9D8B030D-6E8A-4147-A177-3AD203B41FA5}">
                      <a16:colId xmlns:a16="http://schemas.microsoft.com/office/drawing/2014/main" val="962958513"/>
                    </a:ext>
                  </a:extLst>
                </a:gridCol>
              </a:tblGrid>
              <a:tr h="743701">
                <a:tc>
                  <a:txBody>
                    <a:bodyPr/>
                    <a:lstStyle/>
                    <a:p>
                      <a:pPr algn="ctr"/>
                      <a:r>
                        <a:rPr lang="sv-SE" dirty="0">
                          <a:latin typeface="Avenir Next LT Pro" panose="020B0504020202020204" pitchFamily="34" charset="0"/>
                        </a:rPr>
                        <a:t>Typ</a:t>
                      </a:r>
                    </a:p>
                  </a:txBody>
                  <a:tcPr anchor="ctr"/>
                </a:tc>
                <a:tc>
                  <a:txBody>
                    <a:bodyPr/>
                    <a:lstStyle/>
                    <a:p>
                      <a:pPr algn="ctr"/>
                      <a:r>
                        <a:rPr lang="sv-SE" dirty="0">
                          <a:latin typeface="Avenir Next LT Pro" panose="020B0504020202020204" pitchFamily="34" charset="0"/>
                        </a:rPr>
                        <a:t>Titel</a:t>
                      </a:r>
                    </a:p>
                  </a:txBody>
                  <a:tcPr anchor="ctr"/>
                </a:tc>
                <a:tc>
                  <a:txBody>
                    <a:bodyPr/>
                    <a:lstStyle/>
                    <a:p>
                      <a:pPr algn="ctr"/>
                      <a:r>
                        <a:rPr lang="sv-SE" dirty="0">
                          <a:latin typeface="Avenir Next LT Pro" panose="020B0504020202020204" pitchFamily="34" charset="0"/>
                        </a:rPr>
                        <a:t>Krav</a:t>
                      </a:r>
                    </a:p>
                  </a:txBody>
                  <a:tcPr anchor="ctr"/>
                </a:tc>
                <a:tc>
                  <a:txBody>
                    <a:bodyPr/>
                    <a:lstStyle/>
                    <a:p>
                      <a:pPr algn="ctr"/>
                      <a:r>
                        <a:rPr lang="sv-SE" dirty="0">
                          <a:latin typeface="Avenir Next LT Pro" panose="020B0504020202020204" pitchFamily="34" charset="0"/>
                        </a:rPr>
                        <a:t>Detaljer</a:t>
                      </a:r>
                    </a:p>
                  </a:txBody>
                  <a:tcPr anchor="ctr"/>
                </a:tc>
                <a:tc>
                  <a:txBody>
                    <a:bodyPr/>
                    <a:lstStyle/>
                    <a:p>
                      <a:pPr algn="ctr"/>
                      <a:r>
                        <a:rPr lang="sv-SE" dirty="0">
                          <a:latin typeface="Avenir Next LT Pro" panose="020B0504020202020204" pitchFamily="34" charset="0"/>
                        </a:rPr>
                        <a:t>Prio (1-5)</a:t>
                      </a:r>
                    </a:p>
                  </a:txBody>
                  <a:tcPr anchor="ctr"/>
                </a:tc>
                <a:tc>
                  <a:txBody>
                    <a:bodyPr/>
                    <a:lstStyle/>
                    <a:p>
                      <a:pPr algn="ctr"/>
                      <a:r>
                        <a:rPr lang="sv-SE" dirty="0">
                          <a:latin typeface="Avenir Next LT Pro" panose="020B0504020202020204" pitchFamily="34" charset="0"/>
                        </a:rPr>
                        <a:t>Tidsplan</a:t>
                      </a:r>
                    </a:p>
                  </a:txBody>
                  <a:tcPr anchor="ctr"/>
                </a:tc>
                <a:extLst>
                  <a:ext uri="{0D108BD9-81ED-4DB2-BD59-A6C34878D82A}">
                    <a16:rowId xmlns:a16="http://schemas.microsoft.com/office/drawing/2014/main" val="1099164783"/>
                  </a:ext>
                </a:extLst>
              </a:tr>
              <a:tr h="2822296">
                <a:tc>
                  <a:txBody>
                    <a:bodyPr/>
                    <a:lstStyle/>
                    <a:p>
                      <a:r>
                        <a:rPr lang="sv-SE" sz="1200" dirty="0">
                          <a:latin typeface="Avenir Next LT Pro" panose="020B0504020202020204" pitchFamily="34" charset="0"/>
                        </a:rPr>
                        <a:t>Icke-funktionella krav</a:t>
                      </a:r>
                    </a:p>
                  </a:txBody>
                  <a:tcPr/>
                </a:tc>
                <a:tc>
                  <a:txBody>
                    <a:bodyPr/>
                    <a:lstStyle/>
                    <a:p>
                      <a:r>
                        <a:rPr lang="sv-SE" sz="1200" dirty="0">
                          <a:latin typeface="Avenir Next LT Pro" panose="020B0504020202020204" pitchFamily="34" charset="0"/>
                        </a:rPr>
                        <a:t>Prestanda och skalbarhet</a:t>
                      </a:r>
                    </a:p>
                  </a:txBody>
                  <a:tcPr/>
                </a:tc>
                <a:tc>
                  <a:txBody>
                    <a:bodyPr/>
                    <a:lstStyle/>
                    <a:p>
                      <a:r>
                        <a:rPr lang="sv-SE" sz="1200" kern="1200" dirty="0">
                          <a:solidFill>
                            <a:schemeClr val="dk1"/>
                          </a:solidFill>
                          <a:effectLst/>
                          <a:latin typeface="+mn-lt"/>
                          <a:ea typeface="+mn-ea"/>
                          <a:cs typeface="+mn-cs"/>
                        </a:rPr>
                        <a:t>BI-systemet ska vara skalbart och klara av ökande datamängder och analyshastighet, särskilt under högsäsong och kampanjperioder.</a:t>
                      </a:r>
                      <a:endParaRPr lang="sv-SE" sz="1200" dirty="0">
                        <a:latin typeface="Avenir Next LT Pro" panose="020B0504020202020204" pitchFamily="34" charset="0"/>
                      </a:endParaRPr>
                    </a:p>
                  </a:txBody>
                  <a:tcPr/>
                </a:tc>
                <a:tc>
                  <a:txBody>
                    <a:bodyPr/>
                    <a:lstStyle/>
                    <a:p>
                      <a:pPr lvl="0" algn="l"/>
                      <a:r>
                        <a:rPr lang="sv-SE" sz="1200" b="1" kern="1200" dirty="0">
                          <a:solidFill>
                            <a:schemeClr val="dk1"/>
                          </a:solidFill>
                          <a:effectLst/>
                          <a:latin typeface="+mn-lt"/>
                          <a:ea typeface="+mn-ea"/>
                          <a:cs typeface="+mn-cs"/>
                        </a:rPr>
                        <a:t>Detaljkrav:</a:t>
                      </a:r>
                      <a:r>
                        <a:rPr lang="sv-SE" sz="1200" kern="1200" dirty="0">
                          <a:solidFill>
                            <a:schemeClr val="dk1"/>
                          </a:solidFill>
                          <a:effectLst/>
                          <a:latin typeface="+mn-lt"/>
                          <a:ea typeface="+mn-ea"/>
                          <a:cs typeface="+mn-cs"/>
                        </a:rPr>
                        <a:t> </a:t>
                      </a:r>
                    </a:p>
                    <a:p>
                      <a:pPr lvl="0" algn="l"/>
                      <a:r>
                        <a:rPr lang="sv-SE" sz="1200" kern="1200" dirty="0">
                          <a:solidFill>
                            <a:schemeClr val="dk1"/>
                          </a:solidFill>
                          <a:effectLst/>
                          <a:latin typeface="+mn-lt"/>
                          <a:ea typeface="+mn-ea"/>
                          <a:cs typeface="+mn-cs"/>
                        </a:rPr>
                        <a:t>Systemet ska hantera en </a:t>
                      </a:r>
                      <a:r>
                        <a:rPr lang="sv-SE" sz="1200" b="1" kern="1200" dirty="0">
                          <a:solidFill>
                            <a:schemeClr val="dk1"/>
                          </a:solidFill>
                          <a:effectLst/>
                          <a:latin typeface="+mn-lt"/>
                          <a:ea typeface="+mn-ea"/>
                          <a:cs typeface="+mn-cs"/>
                        </a:rPr>
                        <a:t>20%</a:t>
                      </a:r>
                      <a:r>
                        <a:rPr lang="sv-SE" sz="1200" kern="1200" dirty="0">
                          <a:solidFill>
                            <a:schemeClr val="dk1"/>
                          </a:solidFill>
                          <a:effectLst/>
                          <a:latin typeface="+mn-lt"/>
                          <a:ea typeface="+mn-ea"/>
                          <a:cs typeface="+mn-cs"/>
                        </a:rPr>
                        <a:t> ökning i dataflöde och efterfrågan under peak-perioder utan att påverka prestandan.</a:t>
                      </a:r>
                    </a:p>
                    <a:p>
                      <a:pPr lvl="0" algn="l"/>
                      <a:endParaRPr lang="sv-SE" sz="1200" kern="1200" dirty="0">
                        <a:solidFill>
                          <a:schemeClr val="dk1"/>
                        </a:solidFill>
                        <a:effectLst/>
                        <a:latin typeface="+mn-lt"/>
                        <a:ea typeface="+mn-ea"/>
                        <a:cs typeface="+mn-cs"/>
                      </a:endParaRPr>
                    </a:p>
                    <a:p>
                      <a:pPr lvl="0" algn="l"/>
                      <a:r>
                        <a:rPr lang="sv-SE" sz="1200" b="1" kern="1200" dirty="0">
                          <a:solidFill>
                            <a:schemeClr val="dk1"/>
                          </a:solidFill>
                          <a:effectLst/>
                          <a:latin typeface="+mn-lt"/>
                          <a:ea typeface="+mn-ea"/>
                          <a:cs typeface="+mn-cs"/>
                        </a:rPr>
                        <a:t>Mätbart mål:</a:t>
                      </a:r>
                    </a:p>
                    <a:p>
                      <a:pPr lvl="0" algn="l"/>
                      <a:r>
                        <a:rPr lang="sv-SE" sz="1200" b="0" kern="1200" dirty="0">
                          <a:solidFill>
                            <a:schemeClr val="dk1"/>
                          </a:solidFill>
                          <a:effectLst/>
                          <a:latin typeface="+mn-lt"/>
                          <a:ea typeface="+mn-ea"/>
                          <a:cs typeface="+mn-cs"/>
                        </a:rPr>
                        <a:t>Prestandan mäts vid högtider och lönehelger regelbundet. Får ej ha prestandaminskin så länge ökningen är under </a:t>
                      </a:r>
                      <a:r>
                        <a:rPr lang="sv-SE" sz="1200" b="1" kern="1200" dirty="0">
                          <a:solidFill>
                            <a:schemeClr val="dk1"/>
                          </a:solidFill>
                          <a:effectLst/>
                          <a:latin typeface="+mn-lt"/>
                          <a:ea typeface="+mn-ea"/>
                          <a:cs typeface="+mn-cs"/>
                        </a:rPr>
                        <a:t>20% </a:t>
                      </a:r>
                      <a:r>
                        <a:rPr lang="sv-SE" sz="1200" b="0" kern="1200" dirty="0">
                          <a:solidFill>
                            <a:schemeClr val="dk1"/>
                          </a:solidFill>
                          <a:effectLst/>
                          <a:latin typeface="+mn-lt"/>
                          <a:ea typeface="+mn-ea"/>
                          <a:cs typeface="+mn-cs"/>
                        </a:rPr>
                        <a:t>mot normalnivåer.</a:t>
                      </a:r>
                      <a:endParaRPr lang="sv-SE" sz="1200" b="1" kern="1200" dirty="0">
                        <a:solidFill>
                          <a:schemeClr val="dk1"/>
                        </a:solidFill>
                        <a:effectLst/>
                        <a:latin typeface="+mn-lt"/>
                        <a:ea typeface="+mn-ea"/>
                        <a:cs typeface="+mn-cs"/>
                      </a:endParaRPr>
                    </a:p>
                  </a:txBody>
                  <a:tcPr/>
                </a:tc>
                <a:tc>
                  <a:txBody>
                    <a:bodyPr/>
                    <a:lstStyle/>
                    <a:p>
                      <a:pPr algn="l"/>
                      <a:r>
                        <a:rPr lang="sv-SE" sz="3600" b="1" dirty="0">
                          <a:latin typeface="Avenir Next LT Pro" panose="020B0504020202020204" pitchFamily="34" charset="0"/>
                        </a:rPr>
                        <a:t>2</a:t>
                      </a:r>
                    </a:p>
                  </a:txBody>
                  <a:tcPr/>
                </a:tc>
                <a:tc>
                  <a:txBody>
                    <a:bodyPr/>
                    <a:lstStyle/>
                    <a:p>
                      <a:r>
                        <a:rPr lang="sv-SE" sz="1200" dirty="0">
                          <a:latin typeface="Avenir Next LT Pro" panose="020B0504020202020204" pitchFamily="34" charset="0"/>
                        </a:rPr>
                        <a:t>Löpande uppföljning kvartalsvis</a:t>
                      </a:r>
                    </a:p>
                  </a:txBody>
                  <a:tcPr/>
                </a:tc>
                <a:extLst>
                  <a:ext uri="{0D108BD9-81ED-4DB2-BD59-A6C34878D82A}">
                    <a16:rowId xmlns:a16="http://schemas.microsoft.com/office/drawing/2014/main" val="2098806962"/>
                  </a:ext>
                </a:extLst>
              </a:tr>
            </a:tbl>
          </a:graphicData>
        </a:graphic>
      </p:graphicFrame>
    </p:spTree>
    <p:extLst>
      <p:ext uri="{BB962C8B-B14F-4D97-AF65-F5344CB8AC3E}">
        <p14:creationId xmlns:p14="http://schemas.microsoft.com/office/powerpoint/2010/main" val="228425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2484-D7F9-5E95-3C63-EB367B1A3E71}"/>
            </a:ext>
          </a:extLst>
        </p:cNvPr>
        <p:cNvGrpSpPr/>
        <p:nvPr/>
      </p:nvGrpSpPr>
      <p:grpSpPr>
        <a:xfrm>
          <a:off x="0" y="0"/>
          <a:ext cx="0" cy="0"/>
          <a:chOff x="0" y="0"/>
          <a:chExt cx="0" cy="0"/>
        </a:xfrm>
      </p:grpSpPr>
      <p:sp>
        <p:nvSpPr>
          <p:cNvPr id="8" name="textruta 7">
            <a:extLst>
              <a:ext uri="{FF2B5EF4-FFF2-40B4-BE49-F238E27FC236}">
                <a16:creationId xmlns:a16="http://schemas.microsoft.com/office/drawing/2014/main" id="{B839D3B1-81A9-541A-7B2E-9082C0CEE02F}"/>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Insamling av krav</a:t>
            </a:r>
            <a:endParaRPr lang="sv-SE" sz="2400" b="1" dirty="0">
              <a:solidFill>
                <a:srgbClr val="00AA45"/>
              </a:solidFill>
              <a:latin typeface="Avenir Next LT Pro" panose="020B0504020202020204" pitchFamily="34" charset="0"/>
            </a:endParaRPr>
          </a:p>
        </p:txBody>
      </p:sp>
      <p:pic>
        <p:nvPicPr>
          <p:cNvPr id="20" name="Bildobjekt 19" descr="En bild som visar Grafik, Teckensnitt, grafisk design, symbol&#10;&#10;Automatiskt genererad beskrivning">
            <a:extLst>
              <a:ext uri="{FF2B5EF4-FFF2-40B4-BE49-F238E27FC236}">
                <a16:creationId xmlns:a16="http://schemas.microsoft.com/office/drawing/2014/main" id="{F6B7CB2C-B877-5C6D-3F07-5385918F5C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10" name="Rektangel: rundade hörn 9">
            <a:extLst>
              <a:ext uri="{FF2B5EF4-FFF2-40B4-BE49-F238E27FC236}">
                <a16:creationId xmlns:a16="http://schemas.microsoft.com/office/drawing/2014/main" id="{F2795C00-DE52-0863-3E21-FD2C6E3CBFCA}"/>
              </a:ext>
            </a:extLst>
          </p:cNvPr>
          <p:cNvSpPr/>
          <p:nvPr/>
        </p:nvSpPr>
        <p:spPr>
          <a:xfrm>
            <a:off x="812771" y="1323631"/>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2419E100-2082-F621-E2E6-46552B0E82E4}"/>
              </a:ext>
            </a:extLst>
          </p:cNvPr>
          <p:cNvSpPr/>
          <p:nvPr/>
        </p:nvSpPr>
        <p:spPr>
          <a:xfrm rot="3600000">
            <a:off x="954353" y="1375543"/>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3" name="Rektangel: rundade hörn 12">
            <a:extLst>
              <a:ext uri="{FF2B5EF4-FFF2-40B4-BE49-F238E27FC236}">
                <a16:creationId xmlns:a16="http://schemas.microsoft.com/office/drawing/2014/main" id="{D85DB984-6B1F-EF02-E356-AFEE610DE58D}"/>
              </a:ext>
            </a:extLst>
          </p:cNvPr>
          <p:cNvSpPr/>
          <p:nvPr/>
        </p:nvSpPr>
        <p:spPr>
          <a:xfrm rot="7200000">
            <a:off x="928524" y="1524112"/>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ktangel: rundade hörn 14">
            <a:extLst>
              <a:ext uri="{FF2B5EF4-FFF2-40B4-BE49-F238E27FC236}">
                <a16:creationId xmlns:a16="http://schemas.microsoft.com/office/drawing/2014/main" id="{AE380620-EC22-A2ED-47DC-60092F11F086}"/>
              </a:ext>
            </a:extLst>
          </p:cNvPr>
          <p:cNvSpPr/>
          <p:nvPr/>
        </p:nvSpPr>
        <p:spPr>
          <a:xfrm rot="10800000">
            <a:off x="812774" y="1598397"/>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022024D3-DEA5-3CEB-4340-3A7505A5CE46}"/>
              </a:ext>
            </a:extLst>
          </p:cNvPr>
          <p:cNvSpPr/>
          <p:nvPr/>
        </p:nvSpPr>
        <p:spPr>
          <a:xfrm>
            <a:off x="812771" y="1631957"/>
            <a:ext cx="11230373" cy="5080784"/>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rundade hörn 16">
            <a:extLst>
              <a:ext uri="{FF2B5EF4-FFF2-40B4-BE49-F238E27FC236}">
                <a16:creationId xmlns:a16="http://schemas.microsoft.com/office/drawing/2014/main" id="{F981EDE5-A2A8-D27E-2395-A4602D3ACE1F}"/>
              </a:ext>
            </a:extLst>
          </p:cNvPr>
          <p:cNvSpPr/>
          <p:nvPr/>
        </p:nvSpPr>
        <p:spPr>
          <a:xfrm rot="18000000">
            <a:off x="677870" y="1386732"/>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aphicFrame>
        <p:nvGraphicFramePr>
          <p:cNvPr id="3" name="Tabell 2">
            <a:extLst>
              <a:ext uri="{FF2B5EF4-FFF2-40B4-BE49-F238E27FC236}">
                <a16:creationId xmlns:a16="http://schemas.microsoft.com/office/drawing/2014/main" id="{48E40646-848B-8BEB-B81C-489E65440B8F}"/>
              </a:ext>
            </a:extLst>
          </p:cNvPr>
          <p:cNvGraphicFramePr>
            <a:graphicFrameLocks noGrp="1"/>
          </p:cNvGraphicFramePr>
          <p:nvPr>
            <p:extLst>
              <p:ext uri="{D42A27DB-BD31-4B8C-83A1-F6EECF244321}">
                <p14:modId xmlns:p14="http://schemas.microsoft.com/office/powerpoint/2010/main" val="1119659087"/>
              </p:ext>
            </p:extLst>
          </p:nvPr>
        </p:nvGraphicFramePr>
        <p:xfrm>
          <a:off x="1185854" y="2294072"/>
          <a:ext cx="10606721" cy="3512728"/>
        </p:xfrm>
        <a:graphic>
          <a:graphicData uri="http://schemas.openxmlformats.org/drawingml/2006/table">
            <a:tbl>
              <a:tblPr firstRow="1" bandRow="1">
                <a:tableStyleId>{93296810-A885-4BE3-A3E7-6D5BEEA58F35}</a:tableStyleId>
              </a:tblPr>
              <a:tblGrid>
                <a:gridCol w="1115488">
                  <a:extLst>
                    <a:ext uri="{9D8B030D-6E8A-4147-A177-3AD203B41FA5}">
                      <a16:colId xmlns:a16="http://schemas.microsoft.com/office/drawing/2014/main" val="160195732"/>
                    </a:ext>
                  </a:extLst>
                </a:gridCol>
                <a:gridCol w="1255753">
                  <a:extLst>
                    <a:ext uri="{9D8B030D-6E8A-4147-A177-3AD203B41FA5}">
                      <a16:colId xmlns:a16="http://schemas.microsoft.com/office/drawing/2014/main" val="3199913804"/>
                    </a:ext>
                  </a:extLst>
                </a:gridCol>
                <a:gridCol w="3346773">
                  <a:extLst>
                    <a:ext uri="{9D8B030D-6E8A-4147-A177-3AD203B41FA5}">
                      <a16:colId xmlns:a16="http://schemas.microsoft.com/office/drawing/2014/main" val="4121162925"/>
                    </a:ext>
                  </a:extLst>
                </a:gridCol>
                <a:gridCol w="2849377">
                  <a:extLst>
                    <a:ext uri="{9D8B030D-6E8A-4147-A177-3AD203B41FA5}">
                      <a16:colId xmlns:a16="http://schemas.microsoft.com/office/drawing/2014/main" val="731788306"/>
                    </a:ext>
                  </a:extLst>
                </a:gridCol>
                <a:gridCol w="731885">
                  <a:extLst>
                    <a:ext uri="{9D8B030D-6E8A-4147-A177-3AD203B41FA5}">
                      <a16:colId xmlns:a16="http://schemas.microsoft.com/office/drawing/2014/main" val="759772759"/>
                    </a:ext>
                  </a:extLst>
                </a:gridCol>
                <a:gridCol w="1307445">
                  <a:extLst>
                    <a:ext uri="{9D8B030D-6E8A-4147-A177-3AD203B41FA5}">
                      <a16:colId xmlns:a16="http://schemas.microsoft.com/office/drawing/2014/main" val="962958513"/>
                    </a:ext>
                  </a:extLst>
                </a:gridCol>
              </a:tblGrid>
              <a:tr h="761016">
                <a:tc>
                  <a:txBody>
                    <a:bodyPr/>
                    <a:lstStyle/>
                    <a:p>
                      <a:pPr algn="ctr"/>
                      <a:r>
                        <a:rPr lang="sv-SE" dirty="0">
                          <a:latin typeface="Avenir Next LT Pro" panose="020B0504020202020204" pitchFamily="34" charset="0"/>
                        </a:rPr>
                        <a:t>Typ</a:t>
                      </a:r>
                    </a:p>
                  </a:txBody>
                  <a:tcPr anchor="ctr"/>
                </a:tc>
                <a:tc>
                  <a:txBody>
                    <a:bodyPr/>
                    <a:lstStyle/>
                    <a:p>
                      <a:pPr algn="ctr"/>
                      <a:r>
                        <a:rPr lang="sv-SE" dirty="0">
                          <a:latin typeface="Avenir Next LT Pro" panose="020B0504020202020204" pitchFamily="34" charset="0"/>
                        </a:rPr>
                        <a:t>Titel</a:t>
                      </a:r>
                    </a:p>
                  </a:txBody>
                  <a:tcPr anchor="ctr"/>
                </a:tc>
                <a:tc>
                  <a:txBody>
                    <a:bodyPr/>
                    <a:lstStyle/>
                    <a:p>
                      <a:pPr algn="ctr"/>
                      <a:r>
                        <a:rPr lang="sv-SE" dirty="0">
                          <a:latin typeface="Avenir Next LT Pro" panose="020B0504020202020204" pitchFamily="34" charset="0"/>
                        </a:rPr>
                        <a:t>Krav</a:t>
                      </a:r>
                    </a:p>
                  </a:txBody>
                  <a:tcPr anchor="ctr"/>
                </a:tc>
                <a:tc>
                  <a:txBody>
                    <a:bodyPr/>
                    <a:lstStyle/>
                    <a:p>
                      <a:pPr algn="ctr"/>
                      <a:r>
                        <a:rPr lang="sv-SE" dirty="0">
                          <a:latin typeface="Avenir Next LT Pro" panose="020B0504020202020204" pitchFamily="34" charset="0"/>
                        </a:rPr>
                        <a:t>Detaljer</a:t>
                      </a:r>
                    </a:p>
                  </a:txBody>
                  <a:tcPr anchor="ctr"/>
                </a:tc>
                <a:tc>
                  <a:txBody>
                    <a:bodyPr/>
                    <a:lstStyle/>
                    <a:p>
                      <a:pPr algn="ctr"/>
                      <a:r>
                        <a:rPr lang="sv-SE" dirty="0">
                          <a:latin typeface="Avenir Next LT Pro" panose="020B0504020202020204" pitchFamily="34" charset="0"/>
                        </a:rPr>
                        <a:t>Prio (1-5)</a:t>
                      </a:r>
                    </a:p>
                  </a:txBody>
                  <a:tcPr anchor="ctr"/>
                </a:tc>
                <a:tc>
                  <a:txBody>
                    <a:bodyPr/>
                    <a:lstStyle/>
                    <a:p>
                      <a:pPr algn="ctr"/>
                      <a:r>
                        <a:rPr lang="sv-SE" dirty="0">
                          <a:latin typeface="Avenir Next LT Pro" panose="020B0504020202020204" pitchFamily="34" charset="0"/>
                        </a:rPr>
                        <a:t>Tidsplan</a:t>
                      </a:r>
                    </a:p>
                  </a:txBody>
                  <a:tcPr anchor="ctr"/>
                </a:tc>
                <a:extLst>
                  <a:ext uri="{0D108BD9-81ED-4DB2-BD59-A6C34878D82A}">
                    <a16:rowId xmlns:a16="http://schemas.microsoft.com/office/drawing/2014/main" val="1099164783"/>
                  </a:ext>
                </a:extLst>
              </a:tr>
              <a:tr h="2751712">
                <a:tc>
                  <a:txBody>
                    <a:bodyPr/>
                    <a:lstStyle/>
                    <a:p>
                      <a:r>
                        <a:rPr lang="sv-SE" sz="1200" dirty="0">
                          <a:latin typeface="Avenir Next LT Pro" panose="020B0504020202020204" pitchFamily="34" charset="0"/>
                        </a:rPr>
                        <a:t>Juridiska &amp; regulatoriska krav</a:t>
                      </a:r>
                    </a:p>
                  </a:txBody>
                  <a:tcPr/>
                </a:tc>
                <a:tc>
                  <a:txBody>
                    <a:bodyPr/>
                    <a:lstStyle/>
                    <a:p>
                      <a:r>
                        <a:rPr lang="sv-SE" sz="1200" dirty="0">
                          <a:latin typeface="Avenir Next LT Pro" panose="020B0504020202020204" pitchFamily="34" charset="0"/>
                        </a:rPr>
                        <a:t>Efterlevnad av alkohollagar</a:t>
                      </a:r>
                    </a:p>
                  </a:txBody>
                  <a:tcPr/>
                </a:tc>
                <a:tc>
                  <a:txBody>
                    <a:bodyPr/>
                    <a:lstStyle/>
                    <a:p>
                      <a:r>
                        <a:rPr lang="sv-SE" sz="1200" kern="1200" dirty="0">
                          <a:solidFill>
                            <a:schemeClr val="dk1"/>
                          </a:solidFill>
                          <a:effectLst/>
                          <a:latin typeface="+mn-lt"/>
                          <a:ea typeface="+mn-ea"/>
                          <a:cs typeface="+mn-cs"/>
                        </a:rPr>
                        <a:t>Alla system och processer för försäljning av alkoholprodukter ska följa svenska alkohollagar, inklusive åldersverifikation både online och i fysiska butiker.</a:t>
                      </a:r>
                      <a:endParaRPr lang="sv-SE" sz="1200" dirty="0">
                        <a:latin typeface="Avenir Next LT Pro" panose="020B0504020202020204" pitchFamily="34" charset="0"/>
                      </a:endParaRPr>
                    </a:p>
                  </a:txBody>
                  <a:tcPr/>
                </a:tc>
                <a:tc>
                  <a:txBody>
                    <a:bodyPr/>
                    <a:lstStyle/>
                    <a:p>
                      <a:pPr lvl="0" algn="l"/>
                      <a:r>
                        <a:rPr lang="sv-SE" sz="1200" b="1" kern="1200" dirty="0">
                          <a:solidFill>
                            <a:schemeClr val="dk1"/>
                          </a:solidFill>
                          <a:effectLst/>
                          <a:latin typeface="+mn-lt"/>
                          <a:ea typeface="+mn-ea"/>
                          <a:cs typeface="+mn-cs"/>
                        </a:rPr>
                        <a:t>Detaljkrav:</a:t>
                      </a:r>
                      <a:r>
                        <a:rPr lang="sv-SE" sz="1200" kern="1200" dirty="0">
                          <a:solidFill>
                            <a:schemeClr val="dk1"/>
                          </a:solidFill>
                          <a:effectLst/>
                          <a:latin typeface="+mn-lt"/>
                          <a:ea typeface="+mn-ea"/>
                          <a:cs typeface="+mn-cs"/>
                        </a:rPr>
                        <a:t> </a:t>
                      </a:r>
                    </a:p>
                    <a:p>
                      <a:pPr lvl="0" algn="l"/>
                      <a:r>
                        <a:rPr lang="sv-SE" sz="1200" kern="1200" dirty="0">
                          <a:solidFill>
                            <a:schemeClr val="dk1"/>
                          </a:solidFill>
                          <a:effectLst/>
                          <a:latin typeface="+mn-lt"/>
                          <a:ea typeface="+mn-ea"/>
                          <a:cs typeface="+mn-cs"/>
                        </a:rPr>
                        <a:t>BI-systemet ska generera rapporter om åldersverifikation och efterlevnad av alkoholförsäljningsregler för myndighetstillsyn.</a:t>
                      </a:r>
                    </a:p>
                    <a:p>
                      <a:pPr lvl="0" algn="l"/>
                      <a:endParaRPr lang="sv-SE" sz="1200" kern="1200" dirty="0">
                        <a:solidFill>
                          <a:schemeClr val="dk1"/>
                        </a:solidFill>
                        <a:effectLst/>
                        <a:latin typeface="+mn-lt"/>
                        <a:ea typeface="+mn-ea"/>
                        <a:cs typeface="+mn-cs"/>
                      </a:endParaRPr>
                    </a:p>
                    <a:p>
                      <a:pPr lvl="0" algn="l"/>
                      <a:r>
                        <a:rPr lang="sv-SE" sz="1200" b="1" kern="1200" dirty="0">
                          <a:solidFill>
                            <a:schemeClr val="dk1"/>
                          </a:solidFill>
                          <a:effectLst/>
                          <a:latin typeface="+mn-lt"/>
                          <a:ea typeface="+mn-ea"/>
                          <a:cs typeface="+mn-cs"/>
                        </a:rPr>
                        <a:t>Mätbart mål:</a:t>
                      </a:r>
                    </a:p>
                    <a:p>
                      <a:pPr lvl="0" algn="l"/>
                      <a:r>
                        <a:rPr lang="sv-SE" sz="1200" kern="1200" dirty="0">
                          <a:solidFill>
                            <a:schemeClr val="dk1"/>
                          </a:solidFill>
                          <a:effectLst/>
                          <a:latin typeface="+mn-lt"/>
                          <a:ea typeface="+mn-ea"/>
                          <a:cs typeface="+mn-cs"/>
                        </a:rPr>
                        <a:t>Testköp genomförs av extern leverantör där vi måste klara </a:t>
                      </a:r>
                      <a:r>
                        <a:rPr lang="sv-SE" sz="1200" b="1" kern="1200" dirty="0">
                          <a:solidFill>
                            <a:schemeClr val="dk1"/>
                          </a:solidFill>
                          <a:effectLst/>
                          <a:latin typeface="+mn-lt"/>
                          <a:ea typeface="+mn-ea"/>
                          <a:cs typeface="+mn-cs"/>
                        </a:rPr>
                        <a:t>95% </a:t>
                      </a:r>
                      <a:r>
                        <a:rPr lang="sv-SE" sz="1200" kern="1200" dirty="0">
                          <a:solidFill>
                            <a:schemeClr val="dk1"/>
                          </a:solidFill>
                          <a:effectLst/>
                          <a:latin typeface="+mn-lt"/>
                          <a:ea typeface="+mn-ea"/>
                          <a:cs typeface="+mn-cs"/>
                        </a:rPr>
                        <a:t>av ID-kontroller. Löpande uppföljning.</a:t>
                      </a:r>
                    </a:p>
                  </a:txBody>
                  <a:tcPr/>
                </a:tc>
                <a:tc>
                  <a:txBody>
                    <a:bodyPr/>
                    <a:lstStyle/>
                    <a:p>
                      <a:pPr algn="l"/>
                      <a:r>
                        <a:rPr lang="sv-SE" sz="3600" b="1" dirty="0">
                          <a:latin typeface="Avenir Next LT Pro" panose="020B0504020202020204" pitchFamily="34" charset="0"/>
                        </a:rPr>
                        <a:t>1</a:t>
                      </a:r>
                    </a:p>
                  </a:txBody>
                  <a:tcPr/>
                </a:tc>
                <a:tc>
                  <a:txBody>
                    <a:bodyPr/>
                    <a:lstStyle/>
                    <a:p>
                      <a:r>
                        <a:rPr lang="sv-SE" sz="1200" dirty="0">
                          <a:latin typeface="Avenir Next LT Pro" panose="020B0504020202020204" pitchFamily="34" charset="0"/>
                        </a:rPr>
                        <a:t>Testfasen klar </a:t>
                      </a:r>
                      <a:r>
                        <a:rPr lang="sv-SE" sz="1200" b="1" dirty="0">
                          <a:latin typeface="Avenir Next LT Pro" panose="020B0504020202020204" pitchFamily="34" charset="0"/>
                        </a:rPr>
                        <a:t>2025-11-30</a:t>
                      </a:r>
                    </a:p>
                    <a:p>
                      <a:endParaRPr lang="sv-SE" sz="1200" dirty="0">
                        <a:latin typeface="Avenir Next LT Pro" panose="020B0504020202020204" pitchFamily="34" charset="0"/>
                      </a:endParaRPr>
                    </a:p>
                    <a:p>
                      <a:r>
                        <a:rPr lang="sv-SE" sz="1200" dirty="0">
                          <a:latin typeface="Avenir Next LT Pro" panose="020B0504020202020204" pitchFamily="34" charset="0"/>
                        </a:rPr>
                        <a:t>Utrullning </a:t>
                      </a:r>
                      <a:r>
                        <a:rPr lang="sv-SE" sz="1200" b="1" dirty="0">
                          <a:latin typeface="Avenir Next LT Pro" panose="020B0504020202020204" pitchFamily="34" charset="0"/>
                        </a:rPr>
                        <a:t>2026-01-01</a:t>
                      </a:r>
                    </a:p>
                  </a:txBody>
                  <a:tcPr/>
                </a:tc>
                <a:extLst>
                  <a:ext uri="{0D108BD9-81ED-4DB2-BD59-A6C34878D82A}">
                    <a16:rowId xmlns:a16="http://schemas.microsoft.com/office/drawing/2014/main" val="2098806962"/>
                  </a:ext>
                </a:extLst>
              </a:tr>
            </a:tbl>
          </a:graphicData>
        </a:graphic>
      </p:graphicFrame>
    </p:spTree>
    <p:extLst>
      <p:ext uri="{BB962C8B-B14F-4D97-AF65-F5344CB8AC3E}">
        <p14:creationId xmlns:p14="http://schemas.microsoft.com/office/powerpoint/2010/main" val="396445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6A1CB-538C-0591-3A46-FCEF38F966F8}"/>
            </a:ext>
          </a:extLst>
        </p:cNvPr>
        <p:cNvGrpSpPr/>
        <p:nvPr/>
      </p:nvGrpSpPr>
      <p:grpSpPr>
        <a:xfrm>
          <a:off x="0" y="0"/>
          <a:ext cx="0" cy="0"/>
          <a:chOff x="0" y="0"/>
          <a:chExt cx="0" cy="0"/>
        </a:xfrm>
      </p:grpSpPr>
      <p:sp>
        <p:nvSpPr>
          <p:cNvPr id="3" name="Rektangel: rundade hörn 2">
            <a:extLst>
              <a:ext uri="{FF2B5EF4-FFF2-40B4-BE49-F238E27FC236}">
                <a16:creationId xmlns:a16="http://schemas.microsoft.com/office/drawing/2014/main" id="{FECCDF3A-4345-B9F3-E9E3-CC6FBD33FE3F}"/>
              </a:ext>
            </a:extLst>
          </p:cNvPr>
          <p:cNvSpPr/>
          <p:nvPr/>
        </p:nvSpPr>
        <p:spPr>
          <a:xfrm>
            <a:off x="5916399" y="6286048"/>
            <a:ext cx="231499" cy="193313"/>
          </a:xfrm>
          <a:prstGeom prst="roundRect">
            <a:avLst>
              <a:gd name="adj" fmla="val 9624"/>
            </a:avLst>
          </a:prstGeom>
          <a:solidFill>
            <a:srgbClr val="0054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1200A985-EC60-0202-72AF-A9EC9F212FE7}"/>
              </a:ext>
            </a:extLst>
          </p:cNvPr>
          <p:cNvSpPr/>
          <p:nvPr/>
        </p:nvSpPr>
        <p:spPr>
          <a:xfrm rot="3600000">
            <a:off x="6057981" y="6337960"/>
            <a:ext cx="231496" cy="193313"/>
          </a:xfrm>
          <a:prstGeom prst="roundRect">
            <a:avLst>
              <a:gd name="adj" fmla="val 7518"/>
            </a:avLst>
          </a:prstGeom>
          <a:solidFill>
            <a:srgbClr val="00760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 name="Rektangel: rundade hörn 10">
            <a:extLst>
              <a:ext uri="{FF2B5EF4-FFF2-40B4-BE49-F238E27FC236}">
                <a16:creationId xmlns:a16="http://schemas.microsoft.com/office/drawing/2014/main" id="{05A5F7B3-3F51-8575-4AE7-D4E4FF034CF1}"/>
              </a:ext>
            </a:extLst>
          </p:cNvPr>
          <p:cNvSpPr/>
          <p:nvPr/>
        </p:nvSpPr>
        <p:spPr>
          <a:xfrm rot="7200000">
            <a:off x="6032152" y="6486529"/>
            <a:ext cx="231497" cy="193313"/>
          </a:xfrm>
          <a:prstGeom prst="roundRect">
            <a:avLst>
              <a:gd name="adj" fmla="val 8608"/>
            </a:avLst>
          </a:prstGeom>
          <a:solidFill>
            <a:srgbClr val="0096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rundade hörn 11">
            <a:extLst>
              <a:ext uri="{FF2B5EF4-FFF2-40B4-BE49-F238E27FC236}">
                <a16:creationId xmlns:a16="http://schemas.microsoft.com/office/drawing/2014/main" id="{749E0B12-956E-E729-4806-21996F4F0A41}"/>
              </a:ext>
            </a:extLst>
          </p:cNvPr>
          <p:cNvSpPr/>
          <p:nvPr/>
        </p:nvSpPr>
        <p:spPr>
          <a:xfrm rot="10800000">
            <a:off x="5916402" y="6560814"/>
            <a:ext cx="231496" cy="193313"/>
          </a:xfrm>
          <a:prstGeom prst="roundRect">
            <a:avLst>
              <a:gd name="adj" fmla="val 9624"/>
            </a:avLst>
          </a:prstGeom>
          <a:solidFill>
            <a:srgbClr val="54D8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ktangel: rundade hörn 12">
            <a:extLst>
              <a:ext uri="{FF2B5EF4-FFF2-40B4-BE49-F238E27FC236}">
                <a16:creationId xmlns:a16="http://schemas.microsoft.com/office/drawing/2014/main" id="{9F710EBD-F117-DDBE-AF78-F458B9C7A8EF}"/>
              </a:ext>
            </a:extLst>
          </p:cNvPr>
          <p:cNvSpPr/>
          <p:nvPr/>
        </p:nvSpPr>
        <p:spPr>
          <a:xfrm rot="14400000">
            <a:off x="5781497" y="6508901"/>
            <a:ext cx="231496" cy="193313"/>
          </a:xfrm>
          <a:prstGeom prst="roundRect">
            <a:avLst>
              <a:gd name="adj" fmla="val 9793"/>
            </a:avLst>
          </a:prstGeom>
          <a:solidFill>
            <a:srgbClr val="7A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rundade hörn 13">
            <a:extLst>
              <a:ext uri="{FF2B5EF4-FFF2-40B4-BE49-F238E27FC236}">
                <a16:creationId xmlns:a16="http://schemas.microsoft.com/office/drawing/2014/main" id="{1A2C9621-B47B-A9CA-4764-17455819FE08}"/>
              </a:ext>
            </a:extLst>
          </p:cNvPr>
          <p:cNvSpPr/>
          <p:nvPr/>
        </p:nvSpPr>
        <p:spPr>
          <a:xfrm rot="18000000">
            <a:off x="5781498" y="6349149"/>
            <a:ext cx="231495" cy="193313"/>
          </a:xfrm>
          <a:prstGeom prst="roundRect">
            <a:avLst>
              <a:gd name="adj" fmla="val 8263"/>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extruta 1">
            <a:extLst>
              <a:ext uri="{FF2B5EF4-FFF2-40B4-BE49-F238E27FC236}">
                <a16:creationId xmlns:a16="http://schemas.microsoft.com/office/drawing/2014/main" id="{D0A3E355-F2E6-A773-19C2-D777667250A3}"/>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pic>
        <p:nvPicPr>
          <p:cNvPr id="5" name="Bildobjekt 4">
            <a:extLst>
              <a:ext uri="{FF2B5EF4-FFF2-40B4-BE49-F238E27FC236}">
                <a16:creationId xmlns:a16="http://schemas.microsoft.com/office/drawing/2014/main" id="{04B12505-51BF-E48B-9225-0633D46ACB3D}"/>
              </a:ext>
            </a:extLst>
          </p:cNvPr>
          <p:cNvPicPr>
            <a:picLocks noChangeAspect="1"/>
          </p:cNvPicPr>
          <p:nvPr/>
        </p:nvPicPr>
        <p:blipFill>
          <a:blip r:embed="rId2"/>
          <a:stretch>
            <a:fillRect/>
          </a:stretch>
        </p:blipFill>
        <p:spPr>
          <a:xfrm>
            <a:off x="0" y="830997"/>
            <a:ext cx="21999119" cy="3279600"/>
          </a:xfrm>
          <a:prstGeom prst="rect">
            <a:avLst/>
          </a:prstGeom>
        </p:spPr>
      </p:pic>
      <p:pic>
        <p:nvPicPr>
          <p:cNvPr id="6" name="Bildobjekt 5">
            <a:extLst>
              <a:ext uri="{FF2B5EF4-FFF2-40B4-BE49-F238E27FC236}">
                <a16:creationId xmlns:a16="http://schemas.microsoft.com/office/drawing/2014/main" id="{F8C96C58-2F78-13C8-AC4A-A8DEFAC83318}"/>
              </a:ext>
            </a:extLst>
          </p:cNvPr>
          <p:cNvPicPr>
            <a:picLocks noChangeAspect="1"/>
          </p:cNvPicPr>
          <p:nvPr/>
        </p:nvPicPr>
        <p:blipFill>
          <a:blip r:embed="rId2"/>
          <a:stretch>
            <a:fillRect/>
          </a:stretch>
        </p:blipFill>
        <p:spPr>
          <a:xfrm>
            <a:off x="-9807119" y="4110597"/>
            <a:ext cx="21999119" cy="3279600"/>
          </a:xfrm>
          <a:prstGeom prst="rect">
            <a:avLst/>
          </a:prstGeom>
        </p:spPr>
      </p:pic>
      <p:sp>
        <p:nvSpPr>
          <p:cNvPr id="7" name="Rektangel: rundade hörn 6">
            <a:extLst>
              <a:ext uri="{FF2B5EF4-FFF2-40B4-BE49-F238E27FC236}">
                <a16:creationId xmlns:a16="http://schemas.microsoft.com/office/drawing/2014/main" id="{5C982D4A-046F-C624-A751-CFAF6BA9C355}"/>
              </a:ext>
            </a:extLst>
          </p:cNvPr>
          <p:cNvSpPr/>
          <p:nvPr/>
        </p:nvSpPr>
        <p:spPr>
          <a:xfrm>
            <a:off x="4947683" y="4558887"/>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rundade hörn 7">
            <a:extLst>
              <a:ext uri="{FF2B5EF4-FFF2-40B4-BE49-F238E27FC236}">
                <a16:creationId xmlns:a16="http://schemas.microsoft.com/office/drawing/2014/main" id="{22CBEF62-BB2F-6D31-1930-E5AF998C5BE2}"/>
              </a:ext>
            </a:extLst>
          </p:cNvPr>
          <p:cNvSpPr/>
          <p:nvPr/>
        </p:nvSpPr>
        <p:spPr>
          <a:xfrm>
            <a:off x="4947683" y="4941594"/>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rundade hörn 8">
            <a:extLst>
              <a:ext uri="{FF2B5EF4-FFF2-40B4-BE49-F238E27FC236}">
                <a16:creationId xmlns:a16="http://schemas.microsoft.com/office/drawing/2014/main" id="{57725C62-97C2-0599-D7D3-03DA7E4C4233}"/>
              </a:ext>
            </a:extLst>
          </p:cNvPr>
          <p:cNvSpPr/>
          <p:nvPr/>
        </p:nvSpPr>
        <p:spPr>
          <a:xfrm>
            <a:off x="4947683" y="532430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 name="Bildobjekt 9" descr="En bild som visar Grafik, Teckensnitt, grafisk design, symbol&#10;&#10;Automatiskt genererad beskrivning">
            <a:extLst>
              <a:ext uri="{FF2B5EF4-FFF2-40B4-BE49-F238E27FC236}">
                <a16:creationId xmlns:a16="http://schemas.microsoft.com/office/drawing/2014/main" id="{AD1A5F6B-538B-65B9-0ED4-78755BCF33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126974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879618-7FC5-438A-287F-F0C937BDA659}"/>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4601C8E4-CC02-4A0E-C31C-3E023A33BEB3}"/>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pic>
        <p:nvPicPr>
          <p:cNvPr id="5" name="Bildobjekt 4">
            <a:extLst>
              <a:ext uri="{FF2B5EF4-FFF2-40B4-BE49-F238E27FC236}">
                <a16:creationId xmlns:a16="http://schemas.microsoft.com/office/drawing/2014/main" id="{44E08789-9C93-5255-BEAF-83E71DDFBD57}"/>
              </a:ext>
            </a:extLst>
          </p:cNvPr>
          <p:cNvPicPr>
            <a:picLocks noChangeAspect="1"/>
          </p:cNvPicPr>
          <p:nvPr/>
        </p:nvPicPr>
        <p:blipFill>
          <a:blip r:embed="rId2"/>
          <a:stretch>
            <a:fillRect/>
          </a:stretch>
        </p:blipFill>
        <p:spPr>
          <a:xfrm>
            <a:off x="12306821" y="888398"/>
            <a:ext cx="21999119" cy="3279600"/>
          </a:xfrm>
          <a:prstGeom prst="rect">
            <a:avLst/>
          </a:prstGeom>
        </p:spPr>
      </p:pic>
      <p:sp>
        <p:nvSpPr>
          <p:cNvPr id="8" name="Rektangel: rundade hörn 7">
            <a:extLst>
              <a:ext uri="{FF2B5EF4-FFF2-40B4-BE49-F238E27FC236}">
                <a16:creationId xmlns:a16="http://schemas.microsoft.com/office/drawing/2014/main" id="{64EC8AC8-F0FC-395D-0212-485944B88323}"/>
              </a:ext>
            </a:extLst>
          </p:cNvPr>
          <p:cNvSpPr/>
          <p:nvPr/>
        </p:nvSpPr>
        <p:spPr>
          <a:xfrm>
            <a:off x="2295134" y="2327697"/>
            <a:ext cx="290903" cy="300039"/>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A56B5410-C52A-AEAC-F001-D32AAAC751A7}"/>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0048635D-2A2D-3C64-F7E0-F1960FBD2B10}"/>
              </a:ext>
            </a:extLst>
          </p:cNvPr>
          <p:cNvSpPr/>
          <p:nvPr/>
        </p:nvSpPr>
        <p:spPr>
          <a:xfrm>
            <a:off x="325677" y="2887249"/>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6ED306F6-6134-C05C-1CDA-2461C1A70C27}"/>
              </a:ext>
            </a:extLst>
          </p:cNvPr>
          <p:cNvSpPr/>
          <p:nvPr/>
        </p:nvSpPr>
        <p:spPr>
          <a:xfrm>
            <a:off x="325677" y="326616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58A76309-0A6E-EE7A-C0B5-A1AF15B18B4F}"/>
              </a:ext>
            </a:extLst>
          </p:cNvPr>
          <p:cNvSpPr/>
          <p:nvPr/>
        </p:nvSpPr>
        <p:spPr>
          <a:xfrm>
            <a:off x="322546" y="3645073"/>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8" descr="En bild som visar Grafik, Teckensnitt, grafisk design, symbol&#10;&#10;Automatiskt genererad beskrivning">
            <a:extLst>
              <a:ext uri="{FF2B5EF4-FFF2-40B4-BE49-F238E27FC236}">
                <a16:creationId xmlns:a16="http://schemas.microsoft.com/office/drawing/2014/main" id="{D9E73D59-8CAF-BBC6-E946-8FE2805D80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59466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41682E-22C6-F1C1-AEEA-319F0474D5C1}"/>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FA10115A-BD47-A459-F788-A467DFA07261}"/>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sp>
        <p:nvSpPr>
          <p:cNvPr id="8" name="Rektangel: rundade hörn 7">
            <a:extLst>
              <a:ext uri="{FF2B5EF4-FFF2-40B4-BE49-F238E27FC236}">
                <a16:creationId xmlns:a16="http://schemas.microsoft.com/office/drawing/2014/main" id="{050D299F-5555-1730-7F4B-77F2EAFA5D56}"/>
              </a:ext>
            </a:extLst>
          </p:cNvPr>
          <p:cNvSpPr/>
          <p:nvPr/>
        </p:nvSpPr>
        <p:spPr>
          <a:xfrm>
            <a:off x="3116665" y="1371706"/>
            <a:ext cx="8620516" cy="5136250"/>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4393CB8B-B076-3153-B94E-B5B976606835}"/>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47392BCE-0E9C-50CA-B03E-F0924CB2E5C1}"/>
              </a:ext>
            </a:extLst>
          </p:cNvPr>
          <p:cNvSpPr/>
          <p:nvPr/>
        </p:nvSpPr>
        <p:spPr>
          <a:xfrm>
            <a:off x="325677" y="2887249"/>
            <a:ext cx="2179528" cy="325677"/>
          </a:xfrm>
          <a:prstGeom prst="roundRect">
            <a:avLst/>
          </a:prstGeom>
          <a:solidFill>
            <a:srgbClr val="00540A">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1C788D3A-426F-2264-1D38-B938C6B31CA0}"/>
              </a:ext>
            </a:extLst>
          </p:cNvPr>
          <p:cNvSpPr/>
          <p:nvPr/>
        </p:nvSpPr>
        <p:spPr>
          <a:xfrm>
            <a:off x="325677" y="326616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647FEDA2-520B-BC4A-FD46-178F0D286E4B}"/>
              </a:ext>
            </a:extLst>
          </p:cNvPr>
          <p:cNvSpPr/>
          <p:nvPr/>
        </p:nvSpPr>
        <p:spPr>
          <a:xfrm>
            <a:off x="322546" y="3645073"/>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textruta 9">
            <a:extLst>
              <a:ext uri="{FF2B5EF4-FFF2-40B4-BE49-F238E27FC236}">
                <a16:creationId xmlns:a16="http://schemas.microsoft.com/office/drawing/2014/main" id="{E540CACE-A4BF-9330-9530-805FD570FE5C}"/>
              </a:ext>
            </a:extLst>
          </p:cNvPr>
          <p:cNvSpPr txBox="1"/>
          <p:nvPr/>
        </p:nvSpPr>
        <p:spPr>
          <a:xfrm>
            <a:off x="3371850" y="1536508"/>
            <a:ext cx="8129588" cy="4739759"/>
          </a:xfrm>
          <a:prstGeom prst="rect">
            <a:avLst/>
          </a:prstGeom>
          <a:noFill/>
        </p:spPr>
        <p:txBody>
          <a:bodyPr wrap="square" rtlCol="0">
            <a:spAutoFit/>
          </a:bodyPr>
          <a:lstStyle/>
          <a:p>
            <a:pPr algn="ctr"/>
            <a:r>
              <a:rPr lang="sv-SE" sz="2400" b="1" dirty="0">
                <a:solidFill>
                  <a:schemeClr val="bg1"/>
                </a:solidFill>
                <a:latin typeface="Avenir Next LT Pro" panose="020B0504020202020204" pitchFamily="34" charset="0"/>
              </a:rPr>
              <a:t>Arbetsfördelning</a:t>
            </a:r>
          </a:p>
          <a:p>
            <a:pPr algn="ctr"/>
            <a:endParaRPr lang="sv-SE" sz="2400" b="1" dirty="0">
              <a:solidFill>
                <a:schemeClr val="bg1"/>
              </a:solidFill>
              <a:latin typeface="Avenir Next LT Pro" panose="020B0504020202020204" pitchFamily="34" charset="0"/>
            </a:endParaRPr>
          </a:p>
          <a:p>
            <a:endParaRPr lang="sv-SE" b="1" dirty="0">
              <a:solidFill>
                <a:schemeClr val="bg1"/>
              </a:solidFill>
              <a:latin typeface="Avenir Next LT Pro" panose="020B0504020202020204" pitchFamily="34" charset="0"/>
            </a:endParaRPr>
          </a:p>
          <a:p>
            <a:r>
              <a:rPr lang="sv-SE" b="1" dirty="0">
                <a:solidFill>
                  <a:schemeClr val="bg1"/>
                </a:solidFill>
                <a:latin typeface="Avenir Next LT Pro" panose="020B0504020202020204" pitchFamily="34" charset="0"/>
              </a:rPr>
              <a:t>Tydlig rollfördelning</a:t>
            </a:r>
            <a:r>
              <a:rPr lang="sv-SE" dirty="0">
                <a:solidFill>
                  <a:schemeClr val="bg1"/>
                </a:solidFill>
                <a:latin typeface="Avenir Next LT Pro" panose="020B0504020202020204" pitchFamily="34" charset="0"/>
              </a:rPr>
              <a:t>:</a:t>
            </a:r>
          </a:p>
          <a:p>
            <a:r>
              <a:rPr lang="sv-SE" dirty="0">
                <a:solidFill>
                  <a:schemeClr val="bg1"/>
                </a:solidFill>
                <a:latin typeface="Avenir Next LT Pro" panose="020B0504020202020204" pitchFamily="34" charset="0"/>
              </a:rPr>
              <a:t>Ingen i gruppen hade specifik expertis, förutom Valle som tidigare har arbetat med varuflöden och lagerhållning. Sveinung hade erfarenhet av BI och IT-frågor för företag, vilket också togs i beaktning. Resterande uppgifter fördelades slumpmässigt.</a:t>
            </a:r>
          </a:p>
          <a:p>
            <a:endParaRPr lang="sv-SE" dirty="0">
              <a:solidFill>
                <a:schemeClr val="bg1"/>
              </a:solidFill>
              <a:latin typeface="Avenir Next LT Pro" panose="020B0504020202020204" pitchFamily="34" charset="0"/>
            </a:endParaRPr>
          </a:p>
          <a:p>
            <a:r>
              <a:rPr lang="sv-SE" b="1" dirty="0">
                <a:solidFill>
                  <a:schemeClr val="bg1"/>
                </a:solidFill>
                <a:latin typeface="Avenir Next LT Pro" panose="020B0504020202020204" pitchFamily="34" charset="0"/>
              </a:rPr>
              <a:t>Ansvarsområden</a:t>
            </a:r>
            <a:r>
              <a:rPr lang="sv-SE" dirty="0">
                <a:solidFill>
                  <a:schemeClr val="bg1"/>
                </a:solidFill>
                <a:latin typeface="Avenir Next LT Pro" panose="020B0504020202020204" pitchFamily="34" charset="0"/>
              </a:rPr>
              <a:t>: </a:t>
            </a:r>
          </a:p>
          <a:p>
            <a:r>
              <a:rPr lang="sv-SE" dirty="0">
                <a:solidFill>
                  <a:schemeClr val="bg1"/>
                </a:solidFill>
                <a:latin typeface="Avenir Next LT Pro" panose="020B0504020202020204" pitchFamily="34" charset="0"/>
              </a:rPr>
              <a:t>Valle ansvarade för att schemalägga möten, medan Cristian skapade och uppdaterade en övergripande plan i Trello, som kontinuerligt anpassades under projektets gång. Annie hade ansvar för att hålla kontakt med beställaren, för att klargöra eventuella oklarheter och boka in möten med personen.</a:t>
            </a:r>
          </a:p>
          <a:p>
            <a:endParaRPr lang="sv-SE" sz="2000" dirty="0">
              <a:solidFill>
                <a:schemeClr val="bg1"/>
              </a:solidFill>
              <a:latin typeface="Avenir Next LT Pro" panose="020B0504020202020204" pitchFamily="34" charset="0"/>
            </a:endParaRPr>
          </a:p>
        </p:txBody>
      </p:sp>
      <p:pic>
        <p:nvPicPr>
          <p:cNvPr id="11" name="Bildobjekt 10" descr="En bild som visar Grafik, Teckensnitt, grafisk design, symbol&#10;&#10;Automatiskt genererad beskrivning">
            <a:extLst>
              <a:ext uri="{FF2B5EF4-FFF2-40B4-BE49-F238E27FC236}">
                <a16:creationId xmlns:a16="http://schemas.microsoft.com/office/drawing/2014/main" id="{48A219EA-7BBE-0307-BE42-F481FBF66B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18996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CA671A-A89A-F48A-DB50-D4DA239F9ADA}"/>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DD89671F-5FF8-3C22-71A4-81F52736AD0B}"/>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sp>
        <p:nvSpPr>
          <p:cNvPr id="8" name="Rektangel: rundade hörn 7">
            <a:extLst>
              <a:ext uri="{FF2B5EF4-FFF2-40B4-BE49-F238E27FC236}">
                <a16:creationId xmlns:a16="http://schemas.microsoft.com/office/drawing/2014/main" id="{EDC9C7CC-69A8-1216-BDC7-097C055F12F0}"/>
              </a:ext>
            </a:extLst>
          </p:cNvPr>
          <p:cNvSpPr/>
          <p:nvPr/>
        </p:nvSpPr>
        <p:spPr>
          <a:xfrm>
            <a:off x="2295134" y="2327697"/>
            <a:ext cx="290903" cy="300039"/>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99F8F743-ECD3-EB9C-8F28-E6C7D5CFF898}"/>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199BD5AF-A321-02F4-F9F4-1FEB28422BFD}"/>
              </a:ext>
            </a:extLst>
          </p:cNvPr>
          <p:cNvSpPr/>
          <p:nvPr/>
        </p:nvSpPr>
        <p:spPr>
          <a:xfrm>
            <a:off x="325677" y="2887249"/>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B32B7965-AA49-571E-6C4D-2181A48FC3EB}"/>
              </a:ext>
            </a:extLst>
          </p:cNvPr>
          <p:cNvSpPr/>
          <p:nvPr/>
        </p:nvSpPr>
        <p:spPr>
          <a:xfrm>
            <a:off x="325677" y="326616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6F5ED46B-3589-DA75-9BAE-8FE93AA5A23D}"/>
              </a:ext>
            </a:extLst>
          </p:cNvPr>
          <p:cNvSpPr/>
          <p:nvPr/>
        </p:nvSpPr>
        <p:spPr>
          <a:xfrm>
            <a:off x="322546" y="3645073"/>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8" descr="En bild som visar Grafik, Teckensnitt, grafisk design, symbol&#10;&#10;Automatiskt genererad beskrivning">
            <a:extLst>
              <a:ext uri="{FF2B5EF4-FFF2-40B4-BE49-F238E27FC236}">
                <a16:creationId xmlns:a16="http://schemas.microsoft.com/office/drawing/2014/main" id="{2A47176D-79AF-CFCE-1CAD-A62B4C2F0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18401559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5663F-49F2-A371-CCD6-99D2DE805958}"/>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92F3D32E-FC35-97AF-CE91-B1B6FCFC3780}"/>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sp>
        <p:nvSpPr>
          <p:cNvPr id="8" name="Rektangel: rundade hörn 7">
            <a:extLst>
              <a:ext uri="{FF2B5EF4-FFF2-40B4-BE49-F238E27FC236}">
                <a16:creationId xmlns:a16="http://schemas.microsoft.com/office/drawing/2014/main" id="{94959527-C6C1-8B33-8854-43FD7CC6F30D}"/>
              </a:ext>
            </a:extLst>
          </p:cNvPr>
          <p:cNvSpPr/>
          <p:nvPr/>
        </p:nvSpPr>
        <p:spPr>
          <a:xfrm>
            <a:off x="3116665" y="1371706"/>
            <a:ext cx="8620516" cy="5136250"/>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544A7B76-EF04-30C3-F3F6-195AF25E9E7E}"/>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F4C8F8D5-0931-5FCC-E08D-C295CE218211}"/>
              </a:ext>
            </a:extLst>
          </p:cNvPr>
          <p:cNvSpPr/>
          <p:nvPr/>
        </p:nvSpPr>
        <p:spPr>
          <a:xfrm>
            <a:off x="325677" y="2887249"/>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4648CC0E-1CF6-2810-441C-090AD00253E6}"/>
              </a:ext>
            </a:extLst>
          </p:cNvPr>
          <p:cNvSpPr/>
          <p:nvPr/>
        </p:nvSpPr>
        <p:spPr>
          <a:xfrm>
            <a:off x="325677" y="3266161"/>
            <a:ext cx="2179528" cy="325677"/>
          </a:xfrm>
          <a:prstGeom prst="roundRect">
            <a:avLst/>
          </a:prstGeom>
          <a:solidFill>
            <a:srgbClr val="00540A">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4C13DC2F-20F6-FBC5-AFA9-4E99BEF29C50}"/>
              </a:ext>
            </a:extLst>
          </p:cNvPr>
          <p:cNvSpPr/>
          <p:nvPr/>
        </p:nvSpPr>
        <p:spPr>
          <a:xfrm>
            <a:off x="322546" y="3645073"/>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textruta 8">
            <a:extLst>
              <a:ext uri="{FF2B5EF4-FFF2-40B4-BE49-F238E27FC236}">
                <a16:creationId xmlns:a16="http://schemas.microsoft.com/office/drawing/2014/main" id="{FF213A36-0223-5858-0376-E428CE728617}"/>
              </a:ext>
            </a:extLst>
          </p:cNvPr>
          <p:cNvSpPr txBox="1"/>
          <p:nvPr/>
        </p:nvSpPr>
        <p:spPr>
          <a:xfrm>
            <a:off x="3371850" y="1536508"/>
            <a:ext cx="8129588" cy="4708981"/>
          </a:xfrm>
          <a:prstGeom prst="rect">
            <a:avLst/>
          </a:prstGeom>
          <a:noFill/>
        </p:spPr>
        <p:txBody>
          <a:bodyPr wrap="square" rtlCol="0">
            <a:spAutoFit/>
          </a:bodyPr>
          <a:lstStyle/>
          <a:p>
            <a:pPr algn="ctr"/>
            <a:r>
              <a:rPr lang="sv-SE" sz="2400" b="1" dirty="0">
                <a:solidFill>
                  <a:schemeClr val="bg1"/>
                </a:solidFill>
                <a:latin typeface="Avenir Next LT Pro" panose="020B0504020202020204" pitchFamily="34" charset="0"/>
              </a:rPr>
              <a:t>Samverkansstrategier</a:t>
            </a:r>
          </a:p>
          <a:p>
            <a:pPr algn="ctr"/>
            <a:endParaRPr lang="sv-SE" sz="2400" b="1" dirty="0">
              <a:solidFill>
                <a:schemeClr val="bg1"/>
              </a:solidFill>
              <a:latin typeface="Avenir Next LT Pro" panose="020B0504020202020204" pitchFamily="34" charset="0"/>
            </a:endParaRPr>
          </a:p>
          <a:p>
            <a:r>
              <a:rPr lang="sv-SE" b="1" dirty="0">
                <a:solidFill>
                  <a:schemeClr val="bg1"/>
                </a:solidFill>
                <a:latin typeface="Avenir Next LT Pro" panose="020B0504020202020204" pitchFamily="34" charset="0"/>
              </a:rPr>
              <a:t>Kommunikation</a:t>
            </a:r>
            <a:r>
              <a:rPr lang="sv-SE" dirty="0">
                <a:solidFill>
                  <a:schemeClr val="bg1"/>
                </a:solidFill>
                <a:latin typeface="Avenir Next LT Pro" panose="020B0504020202020204" pitchFamily="34" charset="0"/>
              </a:rPr>
              <a:t>:</a:t>
            </a:r>
          </a:p>
          <a:p>
            <a:r>
              <a:rPr lang="sv-SE" dirty="0">
                <a:solidFill>
                  <a:schemeClr val="bg1"/>
                </a:solidFill>
                <a:latin typeface="Avenir Next LT Pro" panose="020B0504020202020204" pitchFamily="34" charset="0"/>
              </a:rPr>
              <a:t>Vi säkerställde kontinuerlig och öppen kommunikation genom att boka möten och ge varje medlem uppgifter som skulle vara klara innan nästa möte.</a:t>
            </a:r>
          </a:p>
          <a:p>
            <a:endParaRPr lang="sv-SE" dirty="0">
              <a:solidFill>
                <a:schemeClr val="bg1"/>
              </a:solidFill>
              <a:latin typeface="Avenir Next LT Pro" panose="020B0504020202020204" pitchFamily="34" charset="0"/>
            </a:endParaRPr>
          </a:p>
          <a:p>
            <a:r>
              <a:rPr lang="sv-SE" b="1" dirty="0">
                <a:solidFill>
                  <a:schemeClr val="bg1"/>
                </a:solidFill>
                <a:latin typeface="Avenir Next LT Pro" panose="020B0504020202020204" pitchFamily="34" charset="0"/>
              </a:rPr>
              <a:t>Beslutsprocess</a:t>
            </a:r>
            <a:r>
              <a:rPr lang="sv-SE" dirty="0">
                <a:solidFill>
                  <a:schemeClr val="bg1"/>
                </a:solidFill>
                <a:latin typeface="Avenir Next LT Pro" panose="020B0504020202020204" pitchFamily="34" charset="0"/>
              </a:rPr>
              <a:t>:</a:t>
            </a:r>
          </a:p>
          <a:p>
            <a:r>
              <a:rPr lang="sv-SE" dirty="0">
                <a:solidFill>
                  <a:schemeClr val="bg1"/>
                </a:solidFill>
                <a:latin typeface="Avenir Next LT Pro" panose="020B0504020202020204" pitchFamily="34" charset="0"/>
              </a:rPr>
              <a:t>Vi använde en kombination av en konsensusbaserad modell och delegering. Vissa beslut fattades av den som hade bäst koll på området för att optimera processen.</a:t>
            </a:r>
          </a:p>
          <a:p>
            <a:endParaRPr lang="sv-SE" b="1" dirty="0">
              <a:solidFill>
                <a:schemeClr val="bg1"/>
              </a:solidFill>
              <a:latin typeface="Avenir Next LT Pro" panose="020B0504020202020204" pitchFamily="34" charset="0"/>
            </a:endParaRPr>
          </a:p>
          <a:p>
            <a:r>
              <a:rPr lang="sv-SE" b="1" dirty="0">
                <a:solidFill>
                  <a:schemeClr val="bg1"/>
                </a:solidFill>
                <a:latin typeface="Avenir Next LT Pro" panose="020B0504020202020204" pitchFamily="34" charset="0"/>
              </a:rPr>
              <a:t>Samarbetsverktyg</a:t>
            </a:r>
            <a:r>
              <a:rPr lang="sv-SE" dirty="0">
                <a:solidFill>
                  <a:schemeClr val="bg1"/>
                </a:solidFill>
                <a:latin typeface="Avenir Next LT Pro" panose="020B0504020202020204" pitchFamily="34" charset="0"/>
              </a:rPr>
              <a:t>: </a:t>
            </a:r>
          </a:p>
          <a:p>
            <a:r>
              <a:rPr lang="sv-SE" dirty="0">
                <a:solidFill>
                  <a:schemeClr val="bg1"/>
                </a:solidFill>
                <a:latin typeface="Avenir Next LT Pro" panose="020B0504020202020204" pitchFamily="34" charset="0"/>
              </a:rPr>
              <a:t>Trello användes för övergripande planering, medan vi höll våra möten på Discord för att underlätta kommunikation och samordning.</a:t>
            </a:r>
          </a:p>
          <a:p>
            <a:endParaRPr lang="sv-SE" dirty="0">
              <a:solidFill>
                <a:schemeClr val="bg1"/>
              </a:solidFill>
              <a:latin typeface="Avenir Next LT Pro" panose="020B0504020202020204" pitchFamily="34" charset="0"/>
            </a:endParaRPr>
          </a:p>
        </p:txBody>
      </p:sp>
      <p:pic>
        <p:nvPicPr>
          <p:cNvPr id="10" name="Bildobjekt 9" descr="En bild som visar Grafik, Teckensnitt, grafisk design, symbol&#10;&#10;Automatiskt genererad beskrivning">
            <a:extLst>
              <a:ext uri="{FF2B5EF4-FFF2-40B4-BE49-F238E27FC236}">
                <a16:creationId xmlns:a16="http://schemas.microsoft.com/office/drawing/2014/main" id="{382BF899-9DA9-8BD8-B4DE-2CABB38082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1206515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CF743D38-5555-6E92-DBB5-6C1843CC2DE2}"/>
              </a:ext>
            </a:extLst>
          </p:cNvPr>
          <p:cNvSpPr txBox="1"/>
          <p:nvPr/>
        </p:nvSpPr>
        <p:spPr>
          <a:xfrm>
            <a:off x="1077246" y="381845"/>
            <a:ext cx="10037506" cy="1323439"/>
          </a:xfrm>
          <a:prstGeom prst="rect">
            <a:avLst/>
          </a:prstGeom>
          <a:noFill/>
        </p:spPr>
        <p:txBody>
          <a:bodyPr wrap="square" rtlCol="0">
            <a:spAutoFit/>
          </a:bodyPr>
          <a:lstStyle/>
          <a:p>
            <a:pPr algn="ctr"/>
            <a:r>
              <a:rPr lang="sv-SE" sz="8000" b="1" dirty="0">
                <a:solidFill>
                  <a:srgbClr val="00AB46"/>
                </a:solidFill>
                <a:latin typeface="Avenir Next LT Pro" panose="020B0504020202020204" pitchFamily="34" charset="0"/>
              </a:rPr>
              <a:t>Verksamhetsanalys</a:t>
            </a:r>
          </a:p>
        </p:txBody>
      </p:sp>
      <p:sp>
        <p:nvSpPr>
          <p:cNvPr id="3" name="textruta 2">
            <a:extLst>
              <a:ext uri="{FF2B5EF4-FFF2-40B4-BE49-F238E27FC236}">
                <a16:creationId xmlns:a16="http://schemas.microsoft.com/office/drawing/2014/main" id="{41E6F783-5E0F-6236-8D79-2DEA6EFC5585}"/>
              </a:ext>
            </a:extLst>
          </p:cNvPr>
          <p:cNvSpPr txBox="1"/>
          <p:nvPr/>
        </p:nvSpPr>
        <p:spPr>
          <a:xfrm>
            <a:off x="1742166" y="2418407"/>
            <a:ext cx="8707665" cy="2246769"/>
          </a:xfrm>
          <a:prstGeom prst="rect">
            <a:avLst/>
          </a:prstGeom>
          <a:noFill/>
        </p:spPr>
        <p:txBody>
          <a:bodyPr wrap="square" rtlCol="0">
            <a:spAutoFit/>
          </a:bodyPr>
          <a:lstStyle/>
          <a:p>
            <a:r>
              <a:rPr lang="sv-SE" sz="2800" b="1" dirty="0">
                <a:solidFill>
                  <a:srgbClr val="00AB46"/>
                </a:solidFill>
                <a:latin typeface="Avenir Next LT Pro" panose="020B0504020202020204" pitchFamily="34" charset="0"/>
              </a:rPr>
              <a:t>- Vi gör vår nulägesanalys med hjälp av en SWOT-analys. </a:t>
            </a:r>
            <a:br>
              <a:rPr lang="sv-SE" sz="2800" b="1" dirty="0">
                <a:solidFill>
                  <a:srgbClr val="00AB46"/>
                </a:solidFill>
                <a:latin typeface="Avenir Next LT Pro" panose="020B0504020202020204" pitchFamily="34" charset="0"/>
              </a:rPr>
            </a:br>
            <a:br>
              <a:rPr lang="sv-SE" sz="2800" b="1" dirty="0">
                <a:solidFill>
                  <a:srgbClr val="00AB46"/>
                </a:solidFill>
                <a:latin typeface="Avenir Next LT Pro" panose="020B0504020202020204" pitchFamily="34" charset="0"/>
              </a:rPr>
            </a:br>
            <a:r>
              <a:rPr lang="sv-SE" sz="2800" b="1" dirty="0">
                <a:solidFill>
                  <a:srgbClr val="00AB46"/>
                </a:solidFill>
                <a:latin typeface="Avenir Next LT Pro" panose="020B0504020202020204" pitchFamily="34" charset="0"/>
              </a:rPr>
              <a:t>- I detta steget har vi bestämt ett fiktivt scenario där alkoholmonopolet upphör 1 januari 2026.</a:t>
            </a:r>
            <a:endParaRPr lang="sv-SE" sz="1200" b="1" dirty="0">
              <a:solidFill>
                <a:srgbClr val="00AB46"/>
              </a:solidFill>
              <a:latin typeface="Avenir Next LT Pro" panose="020B0504020202020204" pitchFamily="34" charset="0"/>
            </a:endParaRPr>
          </a:p>
        </p:txBody>
      </p:sp>
      <p:sp>
        <p:nvSpPr>
          <p:cNvPr id="4" name="textruta 3">
            <a:extLst>
              <a:ext uri="{FF2B5EF4-FFF2-40B4-BE49-F238E27FC236}">
                <a16:creationId xmlns:a16="http://schemas.microsoft.com/office/drawing/2014/main" id="{1F0118CE-F4D0-B391-F908-6C4866D77479}"/>
              </a:ext>
            </a:extLst>
          </p:cNvPr>
          <p:cNvSpPr txBox="1"/>
          <p:nvPr/>
        </p:nvSpPr>
        <p:spPr>
          <a:xfrm>
            <a:off x="7650895" y="5877117"/>
            <a:ext cx="3139024" cy="769441"/>
          </a:xfrm>
          <a:prstGeom prst="rect">
            <a:avLst/>
          </a:prstGeom>
          <a:noFill/>
        </p:spPr>
        <p:txBody>
          <a:bodyPr wrap="square" rtlCol="0">
            <a:spAutoFit/>
          </a:bodyPr>
          <a:lstStyle/>
          <a:p>
            <a:pPr algn="ctr"/>
            <a:r>
              <a:rPr lang="sv-SE" sz="4400" b="1" dirty="0">
                <a:solidFill>
                  <a:srgbClr val="00AB46"/>
                </a:solidFill>
                <a:latin typeface="Avenir Next LT Pro" panose="020B0504020202020204" pitchFamily="34" charset="0"/>
              </a:rPr>
              <a:t>S.W.O.T</a:t>
            </a:r>
            <a:endParaRPr lang="sv-SE" sz="2000" b="1" dirty="0">
              <a:solidFill>
                <a:srgbClr val="00AB46"/>
              </a:solidFill>
              <a:latin typeface="Avenir Next LT Pro" panose="020B0504020202020204" pitchFamily="34" charset="0"/>
            </a:endParaRPr>
          </a:p>
        </p:txBody>
      </p:sp>
      <p:sp>
        <p:nvSpPr>
          <p:cNvPr id="6" name="Pil: höger 5">
            <a:extLst>
              <a:ext uri="{FF2B5EF4-FFF2-40B4-BE49-F238E27FC236}">
                <a16:creationId xmlns:a16="http://schemas.microsoft.com/office/drawing/2014/main" id="{E64B7C34-14E7-DCE1-91D7-32D9B7DE84F4}"/>
              </a:ext>
            </a:extLst>
          </p:cNvPr>
          <p:cNvSpPr/>
          <p:nvPr/>
        </p:nvSpPr>
        <p:spPr>
          <a:xfrm>
            <a:off x="10449831" y="5877117"/>
            <a:ext cx="1508930" cy="769441"/>
          </a:xfrm>
          <a:prstGeom prst="rightArrow">
            <a:avLst>
              <a:gd name="adj1" fmla="val 39666"/>
              <a:gd name="adj2" fmla="val 75835"/>
            </a:avLst>
          </a:pr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8" descr="En bild som visar Grafik, Teckensnitt, grafisk design, symbol&#10;&#10;Automatiskt genererad beskrivning">
            <a:extLst>
              <a:ext uri="{FF2B5EF4-FFF2-40B4-BE49-F238E27FC236}">
                <a16:creationId xmlns:a16="http://schemas.microsoft.com/office/drawing/2014/main" id="{1CF65A15-AF7D-9D9A-E05B-909E95C3E0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387" y="6106080"/>
            <a:ext cx="1863718" cy="540478"/>
          </a:xfrm>
          <a:prstGeom prst="rect">
            <a:avLst/>
          </a:prstGeom>
        </p:spPr>
      </p:pic>
    </p:spTree>
    <p:extLst>
      <p:ext uri="{BB962C8B-B14F-4D97-AF65-F5344CB8AC3E}">
        <p14:creationId xmlns:p14="http://schemas.microsoft.com/office/powerpoint/2010/main" val="850678632"/>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166646-EE85-C2BD-122B-C93D78774D07}"/>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003EE500-E093-4C63-903F-AEE653D7E018}"/>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sp>
        <p:nvSpPr>
          <p:cNvPr id="8" name="Rektangel: rundade hörn 7">
            <a:extLst>
              <a:ext uri="{FF2B5EF4-FFF2-40B4-BE49-F238E27FC236}">
                <a16:creationId xmlns:a16="http://schemas.microsoft.com/office/drawing/2014/main" id="{999DD730-2AA2-A6D3-9261-12BE7DD6C5E5}"/>
              </a:ext>
            </a:extLst>
          </p:cNvPr>
          <p:cNvSpPr/>
          <p:nvPr/>
        </p:nvSpPr>
        <p:spPr>
          <a:xfrm>
            <a:off x="2295134" y="2327697"/>
            <a:ext cx="290903" cy="300039"/>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6E7F6E19-0792-12FC-AB8B-B05099604FE1}"/>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FB002F93-1C9B-69E1-6E3C-8E5B4157EBE2}"/>
              </a:ext>
            </a:extLst>
          </p:cNvPr>
          <p:cNvSpPr/>
          <p:nvPr/>
        </p:nvSpPr>
        <p:spPr>
          <a:xfrm>
            <a:off x="325677" y="2887249"/>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5452E12B-F772-8E21-D3ED-90EEBF09C089}"/>
              </a:ext>
            </a:extLst>
          </p:cNvPr>
          <p:cNvSpPr/>
          <p:nvPr/>
        </p:nvSpPr>
        <p:spPr>
          <a:xfrm>
            <a:off x="325677" y="326616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FA2E9561-0A80-DDA9-09E4-2E2F01433373}"/>
              </a:ext>
            </a:extLst>
          </p:cNvPr>
          <p:cNvSpPr/>
          <p:nvPr/>
        </p:nvSpPr>
        <p:spPr>
          <a:xfrm>
            <a:off x="322546" y="3645073"/>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8" descr="En bild som visar Grafik, Teckensnitt, grafisk design, symbol&#10;&#10;Automatiskt genererad beskrivning">
            <a:extLst>
              <a:ext uri="{FF2B5EF4-FFF2-40B4-BE49-F238E27FC236}">
                <a16:creationId xmlns:a16="http://schemas.microsoft.com/office/drawing/2014/main" id="{8821194D-27E5-769F-D1EC-12994C0D86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5845871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F28C6-EFBF-69C7-E52B-32BB105395AB}"/>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1B82D829-2B8E-CCF6-8F69-2A16A44EB4E7}"/>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Gruppens arbetsprocess</a:t>
            </a:r>
            <a:endParaRPr lang="sv-SE" sz="2400" b="1" dirty="0">
              <a:solidFill>
                <a:srgbClr val="00AA45"/>
              </a:solidFill>
              <a:latin typeface="Avenir Next LT Pro" panose="020B0504020202020204" pitchFamily="34" charset="0"/>
            </a:endParaRPr>
          </a:p>
        </p:txBody>
      </p:sp>
      <p:sp>
        <p:nvSpPr>
          <p:cNvPr id="8" name="Rektangel: rundade hörn 7">
            <a:extLst>
              <a:ext uri="{FF2B5EF4-FFF2-40B4-BE49-F238E27FC236}">
                <a16:creationId xmlns:a16="http://schemas.microsoft.com/office/drawing/2014/main" id="{012A0365-6C03-3095-0F78-BB38E164172D}"/>
              </a:ext>
            </a:extLst>
          </p:cNvPr>
          <p:cNvSpPr/>
          <p:nvPr/>
        </p:nvSpPr>
        <p:spPr>
          <a:xfrm>
            <a:off x="3116665" y="1371706"/>
            <a:ext cx="8620516" cy="5136250"/>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pic>
        <p:nvPicPr>
          <p:cNvPr id="6" name="Bildobjekt 5">
            <a:extLst>
              <a:ext uri="{FF2B5EF4-FFF2-40B4-BE49-F238E27FC236}">
                <a16:creationId xmlns:a16="http://schemas.microsoft.com/office/drawing/2014/main" id="{B14BED86-6B46-5F72-9114-EBDCF5D39973}"/>
              </a:ext>
            </a:extLst>
          </p:cNvPr>
          <p:cNvPicPr>
            <a:picLocks noChangeAspect="1"/>
          </p:cNvPicPr>
          <p:nvPr/>
        </p:nvPicPr>
        <p:blipFill>
          <a:blip r:embed="rId2"/>
          <a:srcRect l="66443" t="-191" r="22425" b="39144"/>
          <a:stretch/>
        </p:blipFill>
        <p:spPr>
          <a:xfrm>
            <a:off x="187891" y="2427947"/>
            <a:ext cx="2448838" cy="2002104"/>
          </a:xfrm>
          <a:prstGeom prst="rect">
            <a:avLst/>
          </a:prstGeom>
        </p:spPr>
      </p:pic>
      <p:sp>
        <p:nvSpPr>
          <p:cNvPr id="3" name="Rektangel: rundade hörn 2">
            <a:extLst>
              <a:ext uri="{FF2B5EF4-FFF2-40B4-BE49-F238E27FC236}">
                <a16:creationId xmlns:a16="http://schemas.microsoft.com/office/drawing/2014/main" id="{545FD84D-B46C-659E-6E33-5667638A8814}"/>
              </a:ext>
            </a:extLst>
          </p:cNvPr>
          <p:cNvSpPr/>
          <p:nvPr/>
        </p:nvSpPr>
        <p:spPr>
          <a:xfrm>
            <a:off x="325677" y="2887249"/>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ektangel: rundade hörn 3">
            <a:extLst>
              <a:ext uri="{FF2B5EF4-FFF2-40B4-BE49-F238E27FC236}">
                <a16:creationId xmlns:a16="http://schemas.microsoft.com/office/drawing/2014/main" id="{930C628C-05F1-269F-2DF6-F21299C94026}"/>
              </a:ext>
            </a:extLst>
          </p:cNvPr>
          <p:cNvSpPr/>
          <p:nvPr/>
        </p:nvSpPr>
        <p:spPr>
          <a:xfrm>
            <a:off x="325677" y="3266161"/>
            <a:ext cx="2179528" cy="325677"/>
          </a:xfrm>
          <a:prstGeom prst="roundRect">
            <a:avLst/>
          </a:prstGeom>
          <a:solidFill>
            <a:srgbClr val="00540A">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rundade hörn 6">
            <a:extLst>
              <a:ext uri="{FF2B5EF4-FFF2-40B4-BE49-F238E27FC236}">
                <a16:creationId xmlns:a16="http://schemas.microsoft.com/office/drawing/2014/main" id="{1DEDEA08-3E34-016D-0867-C286F4E4F1AE}"/>
              </a:ext>
            </a:extLst>
          </p:cNvPr>
          <p:cNvSpPr/>
          <p:nvPr/>
        </p:nvSpPr>
        <p:spPr>
          <a:xfrm>
            <a:off x="322546" y="3645073"/>
            <a:ext cx="2179528" cy="325677"/>
          </a:xfrm>
          <a:prstGeom prst="roundRect">
            <a:avLst/>
          </a:prstGeom>
          <a:solidFill>
            <a:srgbClr val="00540A">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3B980FDB-18FD-75E6-CE19-C96D94AF317D}"/>
              </a:ext>
            </a:extLst>
          </p:cNvPr>
          <p:cNvSpPr txBox="1"/>
          <p:nvPr/>
        </p:nvSpPr>
        <p:spPr>
          <a:xfrm>
            <a:off x="3371850" y="1536508"/>
            <a:ext cx="8129588" cy="4924425"/>
          </a:xfrm>
          <a:prstGeom prst="rect">
            <a:avLst/>
          </a:prstGeom>
          <a:noFill/>
        </p:spPr>
        <p:txBody>
          <a:bodyPr wrap="square" rtlCol="0">
            <a:spAutoFit/>
          </a:bodyPr>
          <a:lstStyle/>
          <a:p>
            <a:pPr algn="ctr"/>
            <a:r>
              <a:rPr lang="sv-SE" sz="2400" b="1" dirty="0">
                <a:solidFill>
                  <a:schemeClr val="bg1"/>
                </a:solidFill>
                <a:latin typeface="Avenir Next LT Pro" panose="020B0504020202020204" pitchFamily="34" charset="0"/>
              </a:rPr>
              <a:t>Utmaningar och Lösningar</a:t>
            </a:r>
          </a:p>
          <a:p>
            <a:endParaRPr lang="sv-SE" b="1" dirty="0">
              <a:solidFill>
                <a:schemeClr val="bg1"/>
              </a:solidFill>
              <a:latin typeface="Avenir Next LT Pro" panose="020B0504020202020204" pitchFamily="34" charset="0"/>
            </a:endParaRPr>
          </a:p>
          <a:p>
            <a:r>
              <a:rPr lang="sv-SE" sz="1600" b="1" dirty="0">
                <a:solidFill>
                  <a:schemeClr val="bg1"/>
                </a:solidFill>
                <a:latin typeface="Avenir Next LT Pro" panose="020B0504020202020204" pitchFamily="34" charset="0"/>
              </a:rPr>
              <a:t>Tidsutmaningar</a:t>
            </a:r>
            <a:r>
              <a:rPr lang="sv-SE" sz="1600" dirty="0">
                <a:solidFill>
                  <a:schemeClr val="bg1"/>
                </a:solidFill>
                <a:latin typeface="Avenir Next LT Pro" panose="020B0504020202020204" pitchFamily="34" charset="0"/>
              </a:rPr>
              <a:t>:</a:t>
            </a:r>
          </a:p>
          <a:p>
            <a:r>
              <a:rPr lang="sv-SE" sz="1600" dirty="0">
                <a:solidFill>
                  <a:schemeClr val="bg1"/>
                </a:solidFill>
                <a:latin typeface="Avenir Next LT Pro" panose="020B0504020202020204" pitchFamily="34" charset="0"/>
              </a:rPr>
              <a:t>Vi stötte på problem när en medlem tvingades hoppa av på grund av förhinder. För att lösa detta omfördelade vi våra resurser och justerade prioriteringarna.</a:t>
            </a:r>
          </a:p>
          <a:p>
            <a:endParaRPr lang="sv-SE" sz="1600" b="1" dirty="0">
              <a:solidFill>
                <a:schemeClr val="bg1"/>
              </a:solidFill>
              <a:latin typeface="Avenir Next LT Pro" panose="020B0504020202020204" pitchFamily="34" charset="0"/>
            </a:endParaRPr>
          </a:p>
          <a:p>
            <a:r>
              <a:rPr lang="sv-SE" sz="1600" b="1" dirty="0">
                <a:solidFill>
                  <a:schemeClr val="bg1"/>
                </a:solidFill>
                <a:latin typeface="Avenir Next LT Pro" panose="020B0504020202020204" pitchFamily="34" charset="0"/>
              </a:rPr>
              <a:t>Samordningsproblem</a:t>
            </a:r>
            <a:r>
              <a:rPr lang="sv-SE" sz="1600" dirty="0">
                <a:solidFill>
                  <a:schemeClr val="bg1"/>
                </a:solidFill>
                <a:latin typeface="Avenir Next LT Pro" panose="020B0504020202020204" pitchFamily="34" charset="0"/>
              </a:rPr>
              <a:t>:</a:t>
            </a:r>
          </a:p>
          <a:p>
            <a:r>
              <a:rPr lang="sv-SE" sz="1600" dirty="0">
                <a:solidFill>
                  <a:schemeClr val="bg1"/>
                </a:solidFill>
                <a:latin typeface="Avenir Next LT Pro" panose="020B0504020202020204" pitchFamily="34" charset="0"/>
              </a:rPr>
              <a:t>För att få allas scheman att passa använde vi omröstningar för att bestämma mötestider. Om någon inte kunde närvara, genomförde vi mötet ändå, och den frånvarande fick uppgifter för att ta igen det som diskuterats.</a:t>
            </a:r>
          </a:p>
          <a:p>
            <a:endParaRPr lang="sv-SE" sz="1600" b="1" dirty="0">
              <a:solidFill>
                <a:schemeClr val="bg1"/>
              </a:solidFill>
              <a:latin typeface="Avenir Next LT Pro" panose="020B0504020202020204" pitchFamily="34" charset="0"/>
            </a:endParaRPr>
          </a:p>
          <a:p>
            <a:r>
              <a:rPr lang="sv-SE" sz="1600" b="1" dirty="0">
                <a:solidFill>
                  <a:schemeClr val="bg1"/>
                </a:solidFill>
                <a:latin typeface="Avenir Next LT Pro" panose="020B0504020202020204" pitchFamily="34" charset="0"/>
              </a:rPr>
              <a:t>Kvalitetskontroll</a:t>
            </a:r>
            <a:r>
              <a:rPr lang="sv-SE" sz="1600" dirty="0">
                <a:solidFill>
                  <a:schemeClr val="bg1"/>
                </a:solidFill>
                <a:latin typeface="Avenir Next LT Pro" panose="020B0504020202020204" pitchFamily="34" charset="0"/>
              </a:rPr>
              <a:t>:</a:t>
            </a:r>
          </a:p>
          <a:p>
            <a:r>
              <a:rPr lang="sv-SE" sz="1600" dirty="0">
                <a:solidFill>
                  <a:schemeClr val="bg1"/>
                </a:solidFill>
                <a:latin typeface="Avenir Next LT Pro" panose="020B0504020202020204" pitchFamily="34" charset="0"/>
              </a:rPr>
              <a:t>När hela gruppen kunde delta gick vi gemensamt igenom våra delar. Vi justerade upplägget för att få ett enhetligt utseende och säkerställa en konsekvent presentation.</a:t>
            </a:r>
          </a:p>
          <a:p>
            <a:endParaRPr lang="sv-SE" sz="1600" b="1" dirty="0">
              <a:solidFill>
                <a:schemeClr val="bg1"/>
              </a:solidFill>
              <a:latin typeface="Avenir Next LT Pro" panose="020B0504020202020204" pitchFamily="34" charset="0"/>
            </a:endParaRPr>
          </a:p>
          <a:p>
            <a:r>
              <a:rPr lang="sv-SE" sz="1600" b="1" dirty="0">
                <a:solidFill>
                  <a:schemeClr val="bg1"/>
                </a:solidFill>
                <a:latin typeface="Avenir Next LT Pro" panose="020B0504020202020204" pitchFamily="34" charset="0"/>
              </a:rPr>
              <a:t>Motivation</a:t>
            </a:r>
            <a:r>
              <a:rPr lang="sv-SE" sz="1600" dirty="0">
                <a:solidFill>
                  <a:schemeClr val="bg1"/>
                </a:solidFill>
                <a:latin typeface="Avenir Next LT Pro" panose="020B0504020202020204" pitchFamily="34" charset="0"/>
              </a:rPr>
              <a:t>:</a:t>
            </a:r>
          </a:p>
          <a:p>
            <a:r>
              <a:rPr lang="sv-SE" sz="1600" dirty="0">
                <a:solidFill>
                  <a:schemeClr val="bg1"/>
                </a:solidFill>
                <a:latin typeface="Avenir Next LT Pro" panose="020B0504020202020204" pitchFamily="34" charset="0"/>
              </a:rPr>
              <a:t>För att hålla motivationen uppe när den sjönk, delade vi upp större problem i mindre, hanterbara uppgifter, vilket gjorde arbetet mer överskådligt och lättare att ta sig an.</a:t>
            </a:r>
          </a:p>
          <a:p>
            <a:endParaRPr lang="sv-SE" sz="1600" dirty="0">
              <a:solidFill>
                <a:schemeClr val="bg1"/>
              </a:solidFill>
              <a:latin typeface="Avenir Next LT Pro" panose="020B0504020202020204" pitchFamily="34" charset="0"/>
            </a:endParaRPr>
          </a:p>
        </p:txBody>
      </p:sp>
      <p:sp>
        <p:nvSpPr>
          <p:cNvPr id="12" name="Rätvinklig triangel 11">
            <a:extLst>
              <a:ext uri="{FF2B5EF4-FFF2-40B4-BE49-F238E27FC236}">
                <a16:creationId xmlns:a16="http://schemas.microsoft.com/office/drawing/2014/main" id="{4D17C741-9F78-1C82-3E61-F1849C2914C9}"/>
              </a:ext>
            </a:extLst>
          </p:cNvPr>
          <p:cNvSpPr/>
          <p:nvPr/>
        </p:nvSpPr>
        <p:spPr>
          <a:xfrm rot="16200000">
            <a:off x="11514535" y="6180534"/>
            <a:ext cx="690562" cy="664369"/>
          </a:xfrm>
          <a:prstGeom prst="r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3" name="Bildobjekt 12" descr="En bild som visar Grafik, Teckensnitt, grafisk design, symbol&#10;&#10;Automatiskt genererad beskrivning">
            <a:extLst>
              <a:ext uri="{FF2B5EF4-FFF2-40B4-BE49-F238E27FC236}">
                <a16:creationId xmlns:a16="http://schemas.microsoft.com/office/drawing/2014/main" id="{8C3845C1-EDBC-3072-45BB-5E9448EAB0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Tree>
    <p:extLst>
      <p:ext uri="{BB962C8B-B14F-4D97-AF65-F5344CB8AC3E}">
        <p14:creationId xmlns:p14="http://schemas.microsoft.com/office/powerpoint/2010/main" val="3475461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49386A47-1C29-F875-66A7-0470CFE5F374}"/>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 2024-2028</a:t>
            </a:r>
            <a:endParaRPr lang="sv-SE" sz="2400" b="1" dirty="0">
              <a:solidFill>
                <a:srgbClr val="00AA45"/>
              </a:solidFill>
              <a:latin typeface="Avenir Next LT Pro" panose="020B0504020202020204" pitchFamily="34" charset="0"/>
            </a:endParaRPr>
          </a:p>
        </p:txBody>
      </p:sp>
      <p:pic>
        <p:nvPicPr>
          <p:cNvPr id="3" name="Bildobjekt 2" descr="En bild som visar Grafik, Teckensnitt, grafisk design, symbol&#10;&#10;Automatiskt genererad beskrivning">
            <a:extLst>
              <a:ext uri="{FF2B5EF4-FFF2-40B4-BE49-F238E27FC236}">
                <a16:creationId xmlns:a16="http://schemas.microsoft.com/office/drawing/2014/main" id="{90AFD778-A32A-7FEB-E532-0661383A2D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5" name="Rektangel: rundade hörn 4">
            <a:extLst>
              <a:ext uri="{FF2B5EF4-FFF2-40B4-BE49-F238E27FC236}">
                <a16:creationId xmlns:a16="http://schemas.microsoft.com/office/drawing/2014/main" id="{055C506C-ED5E-8B6E-A47F-710649E20D39}"/>
              </a:ext>
            </a:extLst>
          </p:cNvPr>
          <p:cNvSpPr/>
          <p:nvPr/>
        </p:nvSpPr>
        <p:spPr>
          <a:xfrm>
            <a:off x="5567904" y="3087967"/>
            <a:ext cx="1056192" cy="682065"/>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sp>
        <p:nvSpPr>
          <p:cNvPr id="6" name="Flödesschema: Sidbrytningskoppling 5">
            <a:extLst>
              <a:ext uri="{FF2B5EF4-FFF2-40B4-BE49-F238E27FC236}">
                <a16:creationId xmlns:a16="http://schemas.microsoft.com/office/drawing/2014/main" id="{294A2FE4-77D9-9116-480F-F0A0F53F66E3}"/>
              </a:ext>
            </a:extLst>
          </p:cNvPr>
          <p:cNvSpPr/>
          <p:nvPr/>
        </p:nvSpPr>
        <p:spPr>
          <a:xfrm>
            <a:off x="5627915" y="3479746"/>
            <a:ext cx="304800" cy="290286"/>
          </a:xfrm>
          <a:prstGeom prst="flowChartOffpageConnector">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Flödesschema: Sidbrytningskoppling 6">
            <a:extLst>
              <a:ext uri="{FF2B5EF4-FFF2-40B4-BE49-F238E27FC236}">
                <a16:creationId xmlns:a16="http://schemas.microsoft.com/office/drawing/2014/main" id="{E1E72D8E-8BCF-7C4B-2C9B-5E63D849FE5C}"/>
              </a:ext>
            </a:extLst>
          </p:cNvPr>
          <p:cNvSpPr/>
          <p:nvPr/>
        </p:nvSpPr>
        <p:spPr>
          <a:xfrm>
            <a:off x="5992725" y="3479746"/>
            <a:ext cx="304800" cy="290286"/>
          </a:xfrm>
          <a:prstGeom prst="flowChartOffpageConnector">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lödesschema: Sidbrytningskoppling 7">
            <a:extLst>
              <a:ext uri="{FF2B5EF4-FFF2-40B4-BE49-F238E27FC236}">
                <a16:creationId xmlns:a16="http://schemas.microsoft.com/office/drawing/2014/main" id="{2D89FFA6-8CE4-E5BF-8767-512BF7D57E4A}"/>
              </a:ext>
            </a:extLst>
          </p:cNvPr>
          <p:cNvSpPr/>
          <p:nvPr/>
        </p:nvSpPr>
        <p:spPr>
          <a:xfrm>
            <a:off x="6319296" y="3450825"/>
            <a:ext cx="304800" cy="290286"/>
          </a:xfrm>
          <a:prstGeom prst="flowChartOffpageConnector">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262966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545B3-33C8-E816-948B-C5AC5935800C}"/>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0CFC220C-949A-BD34-D59D-3754E72D3909}"/>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 2024-2028</a:t>
            </a:r>
            <a:endParaRPr lang="sv-SE" sz="2400" b="1" dirty="0">
              <a:solidFill>
                <a:srgbClr val="00AA45"/>
              </a:solidFill>
              <a:latin typeface="Avenir Next LT Pro" panose="020B0504020202020204" pitchFamily="34" charset="0"/>
            </a:endParaRPr>
          </a:p>
        </p:txBody>
      </p:sp>
      <p:pic>
        <p:nvPicPr>
          <p:cNvPr id="3" name="Bildobjekt 2" descr="En bild som visar Grafik, Teckensnitt, grafisk design, symbol&#10;&#10;Automatiskt genererad beskrivning">
            <a:extLst>
              <a:ext uri="{FF2B5EF4-FFF2-40B4-BE49-F238E27FC236}">
                <a16:creationId xmlns:a16="http://schemas.microsoft.com/office/drawing/2014/main" id="{5964C150-0CDE-2E19-7FC0-7ED8FE99E5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5" name="Rektangel: rundade hörn 4">
            <a:extLst>
              <a:ext uri="{FF2B5EF4-FFF2-40B4-BE49-F238E27FC236}">
                <a16:creationId xmlns:a16="http://schemas.microsoft.com/office/drawing/2014/main" id="{75046F45-D70F-8C98-9F2E-1CCE18A633A1}"/>
              </a:ext>
            </a:extLst>
          </p:cNvPr>
          <p:cNvSpPr/>
          <p:nvPr/>
        </p:nvSpPr>
        <p:spPr>
          <a:xfrm>
            <a:off x="9784304" y="-417232"/>
            <a:ext cx="364811" cy="290286"/>
          </a:xfrm>
          <a:prstGeom prst="roundRect">
            <a:avLst>
              <a:gd name="adj" fmla="val 8678"/>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sv-SE" sz="2400" dirty="0"/>
          </a:p>
        </p:txBody>
      </p:sp>
      <p:sp>
        <p:nvSpPr>
          <p:cNvPr id="20" name="Rektangel: rundade hörn 19">
            <a:extLst>
              <a:ext uri="{FF2B5EF4-FFF2-40B4-BE49-F238E27FC236}">
                <a16:creationId xmlns:a16="http://schemas.microsoft.com/office/drawing/2014/main" id="{D20853AA-4899-639D-FB0E-9EED1A8A1527}"/>
              </a:ext>
            </a:extLst>
          </p:cNvPr>
          <p:cNvSpPr/>
          <p:nvPr/>
        </p:nvSpPr>
        <p:spPr>
          <a:xfrm>
            <a:off x="519426" y="2247726"/>
            <a:ext cx="3225612" cy="148887"/>
          </a:xfrm>
          <a:prstGeom prst="roundRect">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rundade hörn 18">
            <a:extLst>
              <a:ext uri="{FF2B5EF4-FFF2-40B4-BE49-F238E27FC236}">
                <a16:creationId xmlns:a16="http://schemas.microsoft.com/office/drawing/2014/main" id="{792F7F16-479D-69FC-0DA7-A09273C5DA94}"/>
              </a:ext>
            </a:extLst>
          </p:cNvPr>
          <p:cNvSpPr/>
          <p:nvPr/>
        </p:nvSpPr>
        <p:spPr>
          <a:xfrm>
            <a:off x="4527868" y="2247726"/>
            <a:ext cx="3225612" cy="148887"/>
          </a:xfrm>
          <a:prstGeom prst="roundRect">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Flödesschema: Sidbrytningskoppling 5">
            <a:extLst>
              <a:ext uri="{FF2B5EF4-FFF2-40B4-BE49-F238E27FC236}">
                <a16:creationId xmlns:a16="http://schemas.microsoft.com/office/drawing/2014/main" id="{F75338C4-C414-061A-DDBB-E94BE0C1FC3D}"/>
              </a:ext>
            </a:extLst>
          </p:cNvPr>
          <p:cNvSpPr/>
          <p:nvPr/>
        </p:nvSpPr>
        <p:spPr>
          <a:xfrm>
            <a:off x="422232" y="1400680"/>
            <a:ext cx="3420000" cy="1440000"/>
          </a:xfrm>
          <a:prstGeom prst="flowChartOffpageConnector">
            <a:avLst/>
          </a:prstGeom>
          <a:solidFill>
            <a:srgbClr val="4EA72E"/>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ktangel: rundade hörn 20">
            <a:extLst>
              <a:ext uri="{FF2B5EF4-FFF2-40B4-BE49-F238E27FC236}">
                <a16:creationId xmlns:a16="http://schemas.microsoft.com/office/drawing/2014/main" id="{B8A90E85-2C31-1238-1B38-4B01F17CF2F1}"/>
              </a:ext>
            </a:extLst>
          </p:cNvPr>
          <p:cNvSpPr/>
          <p:nvPr/>
        </p:nvSpPr>
        <p:spPr>
          <a:xfrm>
            <a:off x="8536309" y="2247726"/>
            <a:ext cx="3225612" cy="148887"/>
          </a:xfrm>
          <a:prstGeom prst="roundRect">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Flödesschema: Sidbrytningskoppling 6">
            <a:extLst>
              <a:ext uri="{FF2B5EF4-FFF2-40B4-BE49-F238E27FC236}">
                <a16:creationId xmlns:a16="http://schemas.microsoft.com/office/drawing/2014/main" id="{2E5E90ED-BCA5-2285-4E6A-80FBB9E976F9}"/>
              </a:ext>
            </a:extLst>
          </p:cNvPr>
          <p:cNvSpPr/>
          <p:nvPr/>
        </p:nvSpPr>
        <p:spPr>
          <a:xfrm>
            <a:off x="4430673" y="1400680"/>
            <a:ext cx="3420000" cy="1440000"/>
          </a:xfrm>
          <a:prstGeom prst="flowChartOffpageConnector">
            <a:avLst/>
          </a:prstGeom>
          <a:solidFill>
            <a:srgbClr val="4EA72E"/>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lödesschema: Sidbrytningskoppling 7">
            <a:extLst>
              <a:ext uri="{FF2B5EF4-FFF2-40B4-BE49-F238E27FC236}">
                <a16:creationId xmlns:a16="http://schemas.microsoft.com/office/drawing/2014/main" id="{3AC004EB-686A-63E1-4178-B3BE32AD71FF}"/>
              </a:ext>
            </a:extLst>
          </p:cNvPr>
          <p:cNvSpPr/>
          <p:nvPr/>
        </p:nvSpPr>
        <p:spPr>
          <a:xfrm>
            <a:off x="8439114" y="1400680"/>
            <a:ext cx="3420000" cy="1440000"/>
          </a:xfrm>
          <a:prstGeom prst="flowChartOffpageConnector">
            <a:avLst/>
          </a:prstGeom>
          <a:solidFill>
            <a:srgbClr val="4EA72E"/>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05288111-EA35-69CD-6C3A-F952CE6139B8}"/>
              </a:ext>
            </a:extLst>
          </p:cNvPr>
          <p:cNvSpPr txBox="1"/>
          <p:nvPr/>
        </p:nvSpPr>
        <p:spPr>
          <a:xfrm>
            <a:off x="422232" y="1400680"/>
            <a:ext cx="3420000"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Erbjudande i kundmötet</a:t>
            </a:r>
          </a:p>
        </p:txBody>
      </p:sp>
      <p:sp>
        <p:nvSpPr>
          <p:cNvPr id="14" name="textruta 13">
            <a:extLst>
              <a:ext uri="{FF2B5EF4-FFF2-40B4-BE49-F238E27FC236}">
                <a16:creationId xmlns:a16="http://schemas.microsoft.com/office/drawing/2014/main" id="{74F08226-B708-1AA0-9C2B-28086FC4407D}"/>
              </a:ext>
            </a:extLst>
          </p:cNvPr>
          <p:cNvSpPr txBox="1"/>
          <p:nvPr/>
        </p:nvSpPr>
        <p:spPr>
          <a:xfrm>
            <a:off x="4430674" y="1400681"/>
            <a:ext cx="3419999" cy="1077217"/>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Lager &amp; Leverans</a:t>
            </a:r>
          </a:p>
        </p:txBody>
      </p:sp>
      <p:sp>
        <p:nvSpPr>
          <p:cNvPr id="15" name="textruta 14">
            <a:extLst>
              <a:ext uri="{FF2B5EF4-FFF2-40B4-BE49-F238E27FC236}">
                <a16:creationId xmlns:a16="http://schemas.microsoft.com/office/drawing/2014/main" id="{B044AE28-EEC7-9E56-836B-2A718EE71629}"/>
              </a:ext>
            </a:extLst>
          </p:cNvPr>
          <p:cNvSpPr txBox="1"/>
          <p:nvPr/>
        </p:nvSpPr>
        <p:spPr>
          <a:xfrm>
            <a:off x="8439115" y="1400680"/>
            <a:ext cx="3419999"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Business Intelligence</a:t>
            </a:r>
          </a:p>
        </p:txBody>
      </p:sp>
    </p:spTree>
    <p:extLst>
      <p:ext uri="{BB962C8B-B14F-4D97-AF65-F5344CB8AC3E}">
        <p14:creationId xmlns:p14="http://schemas.microsoft.com/office/powerpoint/2010/main" val="2096114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080AC-627A-077F-28D6-6C25D2195BF7}"/>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76192598-6B9B-AE12-A067-AC64192460A4}"/>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 2024-2028</a:t>
            </a:r>
            <a:endParaRPr lang="sv-SE" sz="2400" b="1" dirty="0">
              <a:solidFill>
                <a:srgbClr val="00AA45"/>
              </a:solidFill>
              <a:latin typeface="Avenir Next LT Pro" panose="020B0504020202020204" pitchFamily="34" charset="0"/>
            </a:endParaRPr>
          </a:p>
        </p:txBody>
      </p:sp>
      <p:pic>
        <p:nvPicPr>
          <p:cNvPr id="3" name="Bildobjekt 2" descr="En bild som visar Grafik, Teckensnitt, grafisk design, symbol&#10;&#10;Automatiskt genererad beskrivning">
            <a:extLst>
              <a:ext uri="{FF2B5EF4-FFF2-40B4-BE49-F238E27FC236}">
                <a16:creationId xmlns:a16="http://schemas.microsoft.com/office/drawing/2014/main" id="{4168C3E7-72A7-2FB2-5380-C9B1F4FAEB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20" name="Rektangel: rundade hörn 19">
            <a:extLst>
              <a:ext uri="{FF2B5EF4-FFF2-40B4-BE49-F238E27FC236}">
                <a16:creationId xmlns:a16="http://schemas.microsoft.com/office/drawing/2014/main" id="{BC9BE51E-9CDA-A0FD-03BD-78DA37BE27C8}"/>
              </a:ext>
            </a:extLst>
          </p:cNvPr>
          <p:cNvSpPr/>
          <p:nvPr/>
        </p:nvSpPr>
        <p:spPr>
          <a:xfrm>
            <a:off x="519426" y="2247726"/>
            <a:ext cx="3225612" cy="4465015"/>
          </a:xfrm>
          <a:prstGeom prst="roundRect">
            <a:avLst>
              <a:gd name="adj" fmla="val 8343"/>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ktangel: rundade hörn 20">
            <a:extLst>
              <a:ext uri="{FF2B5EF4-FFF2-40B4-BE49-F238E27FC236}">
                <a16:creationId xmlns:a16="http://schemas.microsoft.com/office/drawing/2014/main" id="{9AB3069E-535D-624C-AEEA-B406ED28DEE4}"/>
              </a:ext>
            </a:extLst>
          </p:cNvPr>
          <p:cNvSpPr/>
          <p:nvPr/>
        </p:nvSpPr>
        <p:spPr>
          <a:xfrm>
            <a:off x="8536309" y="2247726"/>
            <a:ext cx="3225612" cy="4465015"/>
          </a:xfrm>
          <a:prstGeom prst="roundRect">
            <a:avLst>
              <a:gd name="adj" fmla="val 8118"/>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rundade hörn 18">
            <a:extLst>
              <a:ext uri="{FF2B5EF4-FFF2-40B4-BE49-F238E27FC236}">
                <a16:creationId xmlns:a16="http://schemas.microsoft.com/office/drawing/2014/main" id="{F78581F9-F6F3-24F4-E15B-2D99FC879E3A}"/>
              </a:ext>
            </a:extLst>
          </p:cNvPr>
          <p:cNvSpPr/>
          <p:nvPr/>
        </p:nvSpPr>
        <p:spPr>
          <a:xfrm>
            <a:off x="4527868" y="2247726"/>
            <a:ext cx="3225612" cy="4465015"/>
          </a:xfrm>
          <a:prstGeom prst="roundRect">
            <a:avLst>
              <a:gd name="adj" fmla="val 7218"/>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 name="Flödesschema: Sidbrytningskoppling 5">
            <a:extLst>
              <a:ext uri="{FF2B5EF4-FFF2-40B4-BE49-F238E27FC236}">
                <a16:creationId xmlns:a16="http://schemas.microsoft.com/office/drawing/2014/main" id="{B0DE7E68-981E-9164-EAB4-8A89CD09B571}"/>
              </a:ext>
            </a:extLst>
          </p:cNvPr>
          <p:cNvSpPr/>
          <p:nvPr/>
        </p:nvSpPr>
        <p:spPr>
          <a:xfrm>
            <a:off x="422232" y="1400680"/>
            <a:ext cx="3420000" cy="1440000"/>
          </a:xfrm>
          <a:prstGeom prst="flowChartOffpageConnector">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Flödesschema: Sidbrytningskoppling 6">
            <a:extLst>
              <a:ext uri="{FF2B5EF4-FFF2-40B4-BE49-F238E27FC236}">
                <a16:creationId xmlns:a16="http://schemas.microsoft.com/office/drawing/2014/main" id="{37638B86-32A2-355C-5C01-E0DA016C19C0}"/>
              </a:ext>
            </a:extLst>
          </p:cNvPr>
          <p:cNvSpPr/>
          <p:nvPr/>
        </p:nvSpPr>
        <p:spPr>
          <a:xfrm>
            <a:off x="4430674" y="1400680"/>
            <a:ext cx="3420000" cy="1440000"/>
          </a:xfrm>
          <a:prstGeom prst="flowChartOffpageConnector">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Flödesschema: Sidbrytningskoppling 7">
            <a:extLst>
              <a:ext uri="{FF2B5EF4-FFF2-40B4-BE49-F238E27FC236}">
                <a16:creationId xmlns:a16="http://schemas.microsoft.com/office/drawing/2014/main" id="{A2797EAD-3805-E76A-6018-1C8ED5149ACD}"/>
              </a:ext>
            </a:extLst>
          </p:cNvPr>
          <p:cNvSpPr/>
          <p:nvPr/>
        </p:nvSpPr>
        <p:spPr>
          <a:xfrm>
            <a:off x="8439115" y="1400680"/>
            <a:ext cx="3420000" cy="1440000"/>
          </a:xfrm>
          <a:prstGeom prst="flowChartOffpageConnector">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80FBC3D7-79AA-0B9A-8379-FAB35BF6DB11}"/>
              </a:ext>
            </a:extLst>
          </p:cNvPr>
          <p:cNvSpPr txBox="1"/>
          <p:nvPr/>
        </p:nvSpPr>
        <p:spPr>
          <a:xfrm>
            <a:off x="422232" y="1400681"/>
            <a:ext cx="3420000"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Erbjudande i kundmötet</a:t>
            </a:r>
          </a:p>
        </p:txBody>
      </p:sp>
      <p:sp>
        <p:nvSpPr>
          <p:cNvPr id="14" name="textruta 13">
            <a:extLst>
              <a:ext uri="{FF2B5EF4-FFF2-40B4-BE49-F238E27FC236}">
                <a16:creationId xmlns:a16="http://schemas.microsoft.com/office/drawing/2014/main" id="{34966432-091C-3109-8ACD-B6B658C0C8E7}"/>
              </a:ext>
            </a:extLst>
          </p:cNvPr>
          <p:cNvSpPr txBox="1"/>
          <p:nvPr/>
        </p:nvSpPr>
        <p:spPr>
          <a:xfrm>
            <a:off x="4430674" y="1400681"/>
            <a:ext cx="3420000"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Lager &amp; Leverans</a:t>
            </a:r>
          </a:p>
        </p:txBody>
      </p:sp>
      <p:sp>
        <p:nvSpPr>
          <p:cNvPr id="15" name="textruta 14">
            <a:extLst>
              <a:ext uri="{FF2B5EF4-FFF2-40B4-BE49-F238E27FC236}">
                <a16:creationId xmlns:a16="http://schemas.microsoft.com/office/drawing/2014/main" id="{58605785-7BA7-5C68-03D7-E5584258BE76}"/>
              </a:ext>
            </a:extLst>
          </p:cNvPr>
          <p:cNvSpPr txBox="1"/>
          <p:nvPr/>
        </p:nvSpPr>
        <p:spPr>
          <a:xfrm>
            <a:off x="8439115" y="1400680"/>
            <a:ext cx="3420000"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Business Intelligence</a:t>
            </a:r>
          </a:p>
        </p:txBody>
      </p:sp>
      <p:sp>
        <p:nvSpPr>
          <p:cNvPr id="4" name="textruta 3">
            <a:extLst>
              <a:ext uri="{FF2B5EF4-FFF2-40B4-BE49-F238E27FC236}">
                <a16:creationId xmlns:a16="http://schemas.microsoft.com/office/drawing/2014/main" id="{2D138669-46FD-93E3-28B6-1F1E9D30C68A}"/>
              </a:ext>
            </a:extLst>
          </p:cNvPr>
          <p:cNvSpPr txBox="1"/>
          <p:nvPr/>
        </p:nvSpPr>
        <p:spPr>
          <a:xfrm>
            <a:off x="548218" y="2840679"/>
            <a:ext cx="3196819" cy="3970318"/>
          </a:xfrm>
          <a:prstGeom prst="rect">
            <a:avLst/>
          </a:prstGeom>
          <a:noFill/>
        </p:spPr>
        <p:txBody>
          <a:bodyPr wrap="square" rtlCol="0">
            <a:spAutoFit/>
          </a:bodyPr>
          <a:lstStyle/>
          <a:p>
            <a:r>
              <a:rPr lang="sv-SE" dirty="0">
                <a:solidFill>
                  <a:srgbClr val="00540A"/>
                </a:solidFill>
                <a:latin typeface="Avenir Next LT Pro" panose="020B0504020202020204" pitchFamily="34" charset="0"/>
              </a:rPr>
              <a:t>Etablera Coop som en ledande aktör på alkoholmarknaden genom ett konkurrenskraftigt och hållbart produktsortiment som attraherar nya målgrupper och ökar kundlojaliteten. </a:t>
            </a:r>
          </a:p>
          <a:p>
            <a:r>
              <a:rPr lang="sv-SE" dirty="0">
                <a:solidFill>
                  <a:srgbClr val="00540A"/>
                </a:solidFill>
                <a:latin typeface="Avenir Next LT Pro" panose="020B0504020202020204" pitchFamily="34" charset="0"/>
              </a:rPr>
              <a:t>Målet är att öka med minst 15% marknadsandel och uppnå minst 80% kundnöjdhet senast </a:t>
            </a:r>
          </a:p>
          <a:p>
            <a:r>
              <a:rPr lang="sv-SE" dirty="0">
                <a:solidFill>
                  <a:srgbClr val="00540A"/>
                </a:solidFill>
                <a:latin typeface="Avenir Next LT Pro" panose="020B0504020202020204" pitchFamily="34" charset="0"/>
              </a:rPr>
              <a:t>2028-01-01.</a:t>
            </a:r>
          </a:p>
          <a:p>
            <a:endParaRPr lang="sv-SE" dirty="0">
              <a:solidFill>
                <a:srgbClr val="00540A"/>
              </a:solidFill>
              <a:latin typeface="Avenir Next LT Pro" panose="020B0504020202020204" pitchFamily="34" charset="0"/>
            </a:endParaRPr>
          </a:p>
        </p:txBody>
      </p:sp>
      <p:sp>
        <p:nvSpPr>
          <p:cNvPr id="5" name="textruta 4">
            <a:extLst>
              <a:ext uri="{FF2B5EF4-FFF2-40B4-BE49-F238E27FC236}">
                <a16:creationId xmlns:a16="http://schemas.microsoft.com/office/drawing/2014/main" id="{225D5F15-7E93-5BFF-8FFA-AE69F3560C39}"/>
              </a:ext>
            </a:extLst>
          </p:cNvPr>
          <p:cNvSpPr txBox="1"/>
          <p:nvPr/>
        </p:nvSpPr>
        <p:spPr>
          <a:xfrm>
            <a:off x="8536305" y="2840679"/>
            <a:ext cx="3225612" cy="3970318"/>
          </a:xfrm>
          <a:prstGeom prst="rect">
            <a:avLst/>
          </a:prstGeom>
          <a:noFill/>
        </p:spPr>
        <p:txBody>
          <a:bodyPr wrap="square" rtlCol="0">
            <a:spAutoFit/>
          </a:bodyPr>
          <a:lstStyle/>
          <a:p>
            <a:r>
              <a:rPr lang="sv-SE" dirty="0">
                <a:solidFill>
                  <a:srgbClr val="00540A"/>
                </a:solidFill>
                <a:latin typeface="Avenir Next LT Pro" panose="020B0504020202020204" pitchFamily="34" charset="0"/>
              </a:rPr>
              <a:t>Coops nya BI-strategi ska använda kundinsikter, dynamisk marknadsföring, och anpassad systemutveckling för att driva försäljning och kundlojalitet, samtidigt som den uppfyller höga säkerhets-, etiska och regulatoriska standarder. Alla avdelningar ska vara utbildade och inkörda i de nya arbetssätten senast 2025-03-01.</a:t>
            </a:r>
          </a:p>
          <a:p>
            <a:endParaRPr lang="sv-SE" dirty="0">
              <a:solidFill>
                <a:srgbClr val="00540A"/>
              </a:solidFill>
              <a:latin typeface="Avenir Next LT Pro" panose="020B0504020202020204" pitchFamily="34" charset="0"/>
            </a:endParaRPr>
          </a:p>
        </p:txBody>
      </p:sp>
      <p:sp>
        <p:nvSpPr>
          <p:cNvPr id="9" name="textruta 8">
            <a:extLst>
              <a:ext uri="{FF2B5EF4-FFF2-40B4-BE49-F238E27FC236}">
                <a16:creationId xmlns:a16="http://schemas.microsoft.com/office/drawing/2014/main" id="{EB09272A-4036-A0AB-0018-CD723C50AA98}"/>
              </a:ext>
            </a:extLst>
          </p:cNvPr>
          <p:cNvSpPr txBox="1"/>
          <p:nvPr/>
        </p:nvSpPr>
        <p:spPr>
          <a:xfrm>
            <a:off x="4527866" y="2840679"/>
            <a:ext cx="3225611" cy="2585323"/>
          </a:xfrm>
          <a:prstGeom prst="rect">
            <a:avLst/>
          </a:prstGeom>
          <a:noFill/>
        </p:spPr>
        <p:txBody>
          <a:bodyPr wrap="square" rtlCol="0">
            <a:spAutoFit/>
          </a:bodyPr>
          <a:lstStyle/>
          <a:p>
            <a:r>
              <a:rPr lang="sv-SE" dirty="0">
                <a:solidFill>
                  <a:srgbClr val="00540A"/>
                </a:solidFill>
                <a:latin typeface="Avenir Next LT Pro" panose="020B0504020202020204" pitchFamily="34" charset="0"/>
              </a:rPr>
              <a:t>Med hjälp av AI-optimerade lösningar så ska vårt centrallager vara redo att hantera 450 000 enheter per dag istället för nuvarande 370 000. Detta ska vara implementerad senast</a:t>
            </a:r>
          </a:p>
          <a:p>
            <a:r>
              <a:rPr lang="sv-SE" dirty="0">
                <a:solidFill>
                  <a:srgbClr val="00540A"/>
                </a:solidFill>
                <a:latin typeface="Avenir Next LT Pro" panose="020B0504020202020204" pitchFamily="34" charset="0"/>
              </a:rPr>
              <a:t>2026-01-01.</a:t>
            </a:r>
          </a:p>
          <a:p>
            <a:endParaRPr lang="sv-SE" dirty="0">
              <a:solidFill>
                <a:srgbClr val="00540A"/>
              </a:solidFill>
              <a:latin typeface="Avenir Next LT Pro" panose="020B0504020202020204" pitchFamily="34" charset="0"/>
            </a:endParaRPr>
          </a:p>
        </p:txBody>
      </p:sp>
    </p:spTree>
    <p:extLst>
      <p:ext uri="{BB962C8B-B14F-4D97-AF65-F5344CB8AC3E}">
        <p14:creationId xmlns:p14="http://schemas.microsoft.com/office/powerpoint/2010/main" val="2395835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88B84-73E0-BE9D-A4EA-7262142A9921}"/>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8B29DB90-4725-EC5C-A5ED-AA7742D40CE1}"/>
              </a:ext>
            </a:extLst>
          </p:cNvPr>
          <p:cNvSpPr txBox="1"/>
          <p:nvPr/>
        </p:nvSpPr>
        <p:spPr>
          <a:xfrm>
            <a:off x="1178719" y="0"/>
            <a:ext cx="9986962" cy="830997"/>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Strategi 2024-2028</a:t>
            </a:r>
            <a:endParaRPr lang="sv-SE" sz="2400" b="1" dirty="0">
              <a:solidFill>
                <a:srgbClr val="00AA45"/>
              </a:solidFill>
              <a:latin typeface="Avenir Next LT Pro" panose="020B0504020202020204" pitchFamily="34" charset="0"/>
            </a:endParaRPr>
          </a:p>
        </p:txBody>
      </p:sp>
      <p:pic>
        <p:nvPicPr>
          <p:cNvPr id="3" name="Bildobjekt 2" descr="En bild som visar Grafik, Teckensnitt, grafisk design, symbol&#10;&#10;Automatiskt genererad beskrivning">
            <a:extLst>
              <a:ext uri="{FF2B5EF4-FFF2-40B4-BE49-F238E27FC236}">
                <a16:creationId xmlns:a16="http://schemas.microsoft.com/office/drawing/2014/main" id="{15D8C94C-8B5E-E42A-74BA-A82067314D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21" name="Rektangel: rundade hörn 20">
            <a:extLst>
              <a:ext uri="{FF2B5EF4-FFF2-40B4-BE49-F238E27FC236}">
                <a16:creationId xmlns:a16="http://schemas.microsoft.com/office/drawing/2014/main" id="{24D420B6-382E-6FB0-35F0-C6BC90E7A717}"/>
              </a:ext>
            </a:extLst>
          </p:cNvPr>
          <p:cNvSpPr/>
          <p:nvPr/>
        </p:nvSpPr>
        <p:spPr>
          <a:xfrm>
            <a:off x="507152" y="2244848"/>
            <a:ext cx="3225612" cy="4465015"/>
          </a:xfrm>
          <a:prstGeom prst="roundRect">
            <a:avLst>
              <a:gd name="adj" fmla="val 8118"/>
            </a:avLst>
          </a:prstGeom>
          <a:solidFill>
            <a:srgbClr val="C4DB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 name="Flödesschema: Sidbrytningskoppling 7">
            <a:extLst>
              <a:ext uri="{FF2B5EF4-FFF2-40B4-BE49-F238E27FC236}">
                <a16:creationId xmlns:a16="http://schemas.microsoft.com/office/drawing/2014/main" id="{4BA488EF-BD8B-4D64-48B5-AEDE18A1C459}"/>
              </a:ext>
            </a:extLst>
          </p:cNvPr>
          <p:cNvSpPr/>
          <p:nvPr/>
        </p:nvSpPr>
        <p:spPr>
          <a:xfrm>
            <a:off x="409958" y="1397802"/>
            <a:ext cx="3420000" cy="1440000"/>
          </a:xfrm>
          <a:prstGeom prst="flowChartOffpageConnector">
            <a:avLst/>
          </a:prstGeom>
          <a:solidFill>
            <a:srgbClr val="4EA72E"/>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ruta 14">
            <a:extLst>
              <a:ext uri="{FF2B5EF4-FFF2-40B4-BE49-F238E27FC236}">
                <a16:creationId xmlns:a16="http://schemas.microsoft.com/office/drawing/2014/main" id="{1B1A9EFC-DAA0-5617-2048-8C6EEB6FADB9}"/>
              </a:ext>
            </a:extLst>
          </p:cNvPr>
          <p:cNvSpPr txBox="1"/>
          <p:nvPr/>
        </p:nvSpPr>
        <p:spPr>
          <a:xfrm>
            <a:off x="409958" y="1397802"/>
            <a:ext cx="3420000" cy="1077218"/>
          </a:xfrm>
          <a:prstGeom prst="rect">
            <a:avLst/>
          </a:prstGeom>
          <a:noFill/>
        </p:spPr>
        <p:txBody>
          <a:bodyPr wrap="square" rtlCol="0">
            <a:spAutoFit/>
          </a:bodyPr>
          <a:lstStyle/>
          <a:p>
            <a:pPr algn="ctr"/>
            <a:r>
              <a:rPr lang="sv-SE" sz="3200" b="1" dirty="0">
                <a:solidFill>
                  <a:schemeClr val="bg1"/>
                </a:solidFill>
                <a:latin typeface="Avenir Next LT Pro" panose="020B0504020202020204" pitchFamily="34" charset="0"/>
              </a:rPr>
              <a:t>Business Intelligence</a:t>
            </a:r>
          </a:p>
        </p:txBody>
      </p:sp>
      <p:sp>
        <p:nvSpPr>
          <p:cNvPr id="5" name="textruta 4">
            <a:extLst>
              <a:ext uri="{FF2B5EF4-FFF2-40B4-BE49-F238E27FC236}">
                <a16:creationId xmlns:a16="http://schemas.microsoft.com/office/drawing/2014/main" id="{73AE4EEE-1C1C-9645-0060-22C590362028}"/>
              </a:ext>
            </a:extLst>
          </p:cNvPr>
          <p:cNvSpPr txBox="1"/>
          <p:nvPr/>
        </p:nvSpPr>
        <p:spPr>
          <a:xfrm>
            <a:off x="507148" y="2837801"/>
            <a:ext cx="3225612" cy="3970318"/>
          </a:xfrm>
          <a:prstGeom prst="rect">
            <a:avLst/>
          </a:prstGeom>
          <a:noFill/>
        </p:spPr>
        <p:txBody>
          <a:bodyPr wrap="square" rtlCol="0">
            <a:spAutoFit/>
          </a:bodyPr>
          <a:lstStyle/>
          <a:p>
            <a:r>
              <a:rPr lang="sv-SE" dirty="0">
                <a:solidFill>
                  <a:srgbClr val="00540A"/>
                </a:solidFill>
                <a:latin typeface="Avenir Next LT Pro" panose="020B0504020202020204" pitchFamily="34" charset="0"/>
              </a:rPr>
              <a:t>Coops nya BI-strategi ska använda kundinsikter, dynamisk marknadsföring, och anpassad systemutveckling för att driva försäljning och kundlojalitet, samtidigt som den uppfyller höga säkerhets-, etiska och regulatoriska standarder. Alla avdelningar ska vara utbildade och inkörda i de nya arbetssätten senast 2025-03-01.</a:t>
            </a:r>
          </a:p>
          <a:p>
            <a:endParaRPr lang="sv-SE" dirty="0">
              <a:solidFill>
                <a:srgbClr val="00540A"/>
              </a:solidFill>
              <a:latin typeface="Avenir Next LT Pro" panose="020B0504020202020204" pitchFamily="34" charset="0"/>
            </a:endParaRPr>
          </a:p>
        </p:txBody>
      </p:sp>
      <p:graphicFrame>
        <p:nvGraphicFramePr>
          <p:cNvPr id="23" name="Diagram 22">
            <a:extLst>
              <a:ext uri="{FF2B5EF4-FFF2-40B4-BE49-F238E27FC236}">
                <a16:creationId xmlns:a16="http://schemas.microsoft.com/office/drawing/2014/main" id="{DEE49031-FC39-6B1B-D7E3-F6748D4AF259}"/>
              </a:ext>
            </a:extLst>
          </p:cNvPr>
          <p:cNvGraphicFramePr/>
          <p:nvPr>
            <p:extLst>
              <p:ext uri="{D42A27DB-BD31-4B8C-83A1-F6EECF244321}">
                <p14:modId xmlns:p14="http://schemas.microsoft.com/office/powerpoint/2010/main" val="2925691822"/>
              </p:ext>
            </p:extLst>
          </p:nvPr>
        </p:nvGraphicFramePr>
        <p:xfrm>
          <a:off x="4062879" y="1378803"/>
          <a:ext cx="7854894" cy="533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8863068"/>
      </p:ext>
    </p:extLst>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91F04-8AF7-0D02-6A1A-47829F5034E4}"/>
            </a:ext>
          </a:extLst>
        </p:cNvPr>
        <p:cNvGrpSpPr/>
        <p:nvPr/>
      </p:nvGrpSpPr>
      <p:grpSpPr>
        <a:xfrm>
          <a:off x="0" y="0"/>
          <a:ext cx="0" cy="0"/>
          <a:chOff x="0" y="0"/>
          <a:chExt cx="0" cy="0"/>
        </a:xfrm>
      </p:grpSpPr>
      <p:sp>
        <p:nvSpPr>
          <p:cNvPr id="2" name="textruta 1">
            <a:extLst>
              <a:ext uri="{FF2B5EF4-FFF2-40B4-BE49-F238E27FC236}">
                <a16:creationId xmlns:a16="http://schemas.microsoft.com/office/drawing/2014/main" id="{81143917-2555-AC15-88C3-FDD8E24FDED3}"/>
              </a:ext>
            </a:extLst>
          </p:cNvPr>
          <p:cNvSpPr txBox="1"/>
          <p:nvPr/>
        </p:nvSpPr>
        <p:spPr>
          <a:xfrm>
            <a:off x="1102519" y="1443037"/>
            <a:ext cx="9986962" cy="1569660"/>
          </a:xfrm>
          <a:prstGeom prst="rect">
            <a:avLst/>
          </a:prstGeom>
          <a:noFill/>
        </p:spPr>
        <p:txBody>
          <a:bodyPr wrap="square" rtlCol="0">
            <a:spAutoFit/>
          </a:bodyPr>
          <a:lstStyle/>
          <a:p>
            <a:pPr algn="ctr"/>
            <a:r>
              <a:rPr lang="sv-SE" sz="4800" b="1" dirty="0">
                <a:solidFill>
                  <a:srgbClr val="00AA45"/>
                </a:solidFill>
                <a:latin typeface="Avenir Next LT Pro" panose="020B0504020202020204" pitchFamily="34" charset="0"/>
              </a:rPr>
              <a:t>TIDSLINJE</a:t>
            </a:r>
          </a:p>
          <a:p>
            <a:pPr algn="ctr"/>
            <a:r>
              <a:rPr lang="sv-SE" sz="4800" b="1" dirty="0">
                <a:solidFill>
                  <a:srgbClr val="00AA45"/>
                </a:solidFill>
                <a:latin typeface="Avenir Next LT Pro" panose="020B0504020202020204" pitchFamily="34" charset="0"/>
              </a:rPr>
              <a:t>2024-2028</a:t>
            </a:r>
            <a:endParaRPr lang="sv-SE" sz="2400" b="1" dirty="0">
              <a:solidFill>
                <a:srgbClr val="00AA45"/>
              </a:solidFill>
              <a:latin typeface="Avenir Next LT Pro" panose="020B0504020202020204" pitchFamily="34" charset="0"/>
            </a:endParaRPr>
          </a:p>
        </p:txBody>
      </p:sp>
      <p:pic>
        <p:nvPicPr>
          <p:cNvPr id="3" name="Bildobjekt 2" descr="En bild som visar Grafik, Teckensnitt, grafisk design, symbol&#10;&#10;Automatiskt genererad beskrivning">
            <a:extLst>
              <a:ext uri="{FF2B5EF4-FFF2-40B4-BE49-F238E27FC236}">
                <a16:creationId xmlns:a16="http://schemas.microsoft.com/office/drawing/2014/main" id="{CDF028A9-AE4F-F68F-C443-B19EA17702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5259"/>
            <a:ext cx="1863718" cy="540478"/>
          </a:xfrm>
          <a:prstGeom prst="rect">
            <a:avLst/>
          </a:prstGeom>
        </p:spPr>
      </p:pic>
      <p:sp>
        <p:nvSpPr>
          <p:cNvPr id="4" name="Ellips 3">
            <a:extLst>
              <a:ext uri="{FF2B5EF4-FFF2-40B4-BE49-F238E27FC236}">
                <a16:creationId xmlns:a16="http://schemas.microsoft.com/office/drawing/2014/main" id="{45B0EF6B-B811-4E56-D630-4942B93E0837}"/>
              </a:ext>
            </a:extLst>
          </p:cNvPr>
          <p:cNvSpPr/>
          <p:nvPr/>
        </p:nvSpPr>
        <p:spPr>
          <a:xfrm>
            <a:off x="5680473" y="3320652"/>
            <a:ext cx="216696" cy="216696"/>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Ellips 5">
            <a:extLst>
              <a:ext uri="{FF2B5EF4-FFF2-40B4-BE49-F238E27FC236}">
                <a16:creationId xmlns:a16="http://schemas.microsoft.com/office/drawing/2014/main" id="{CE5FB0DE-F396-C819-6C32-FBF3C02D8A7D}"/>
              </a:ext>
            </a:extLst>
          </p:cNvPr>
          <p:cNvSpPr/>
          <p:nvPr/>
        </p:nvSpPr>
        <p:spPr>
          <a:xfrm>
            <a:off x="5987652" y="3320652"/>
            <a:ext cx="216696" cy="216696"/>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Ellips 6">
            <a:extLst>
              <a:ext uri="{FF2B5EF4-FFF2-40B4-BE49-F238E27FC236}">
                <a16:creationId xmlns:a16="http://schemas.microsoft.com/office/drawing/2014/main" id="{4182A22C-93B3-E365-6A26-03DFACB41E0B}"/>
              </a:ext>
            </a:extLst>
          </p:cNvPr>
          <p:cNvSpPr/>
          <p:nvPr/>
        </p:nvSpPr>
        <p:spPr>
          <a:xfrm>
            <a:off x="6294831" y="3320652"/>
            <a:ext cx="216696" cy="216696"/>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24935213"/>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 7">
            <a:extLst>
              <a:ext uri="{FF2B5EF4-FFF2-40B4-BE49-F238E27FC236}">
                <a16:creationId xmlns:a16="http://schemas.microsoft.com/office/drawing/2014/main" id="{0793AC1F-D132-3A3F-E4B9-47603BF5E4CB}"/>
              </a:ext>
            </a:extLst>
          </p:cNvPr>
          <p:cNvSpPr/>
          <p:nvPr/>
        </p:nvSpPr>
        <p:spPr>
          <a:xfrm>
            <a:off x="2252665" y="3093244"/>
            <a:ext cx="671512" cy="671512"/>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Ellips 8">
            <a:extLst>
              <a:ext uri="{FF2B5EF4-FFF2-40B4-BE49-F238E27FC236}">
                <a16:creationId xmlns:a16="http://schemas.microsoft.com/office/drawing/2014/main" id="{FAE603CE-43E3-307A-7BE7-26ECC35DC625}"/>
              </a:ext>
            </a:extLst>
          </p:cNvPr>
          <p:cNvSpPr/>
          <p:nvPr/>
        </p:nvSpPr>
        <p:spPr>
          <a:xfrm>
            <a:off x="5760244" y="3093244"/>
            <a:ext cx="671512" cy="671512"/>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Ellips 9">
            <a:extLst>
              <a:ext uri="{FF2B5EF4-FFF2-40B4-BE49-F238E27FC236}">
                <a16:creationId xmlns:a16="http://schemas.microsoft.com/office/drawing/2014/main" id="{685F60CA-B4BF-0198-2B1D-8D0CA5AFCD56}"/>
              </a:ext>
            </a:extLst>
          </p:cNvPr>
          <p:cNvSpPr/>
          <p:nvPr/>
        </p:nvSpPr>
        <p:spPr>
          <a:xfrm>
            <a:off x="9267823" y="3093244"/>
            <a:ext cx="671512" cy="671512"/>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 name="Rak koppling 13">
            <a:extLst>
              <a:ext uri="{FF2B5EF4-FFF2-40B4-BE49-F238E27FC236}">
                <a16:creationId xmlns:a16="http://schemas.microsoft.com/office/drawing/2014/main" id="{E861822E-4017-849B-57F1-64226B5AAF1A}"/>
              </a:ext>
            </a:extLst>
          </p:cNvPr>
          <p:cNvCxnSpPr>
            <a:cxnSpLocks/>
          </p:cNvCxnSpPr>
          <p:nvPr/>
        </p:nvCxnSpPr>
        <p:spPr>
          <a:xfrm flipV="1">
            <a:off x="2588421" y="3420000"/>
            <a:ext cx="9598819" cy="0"/>
          </a:xfrm>
          <a:prstGeom prst="line">
            <a:avLst/>
          </a:prstGeom>
          <a:ln w="31750">
            <a:solidFill>
              <a:srgbClr val="00AA45"/>
            </a:solidFill>
          </a:ln>
        </p:spPr>
        <p:style>
          <a:lnRef idx="2">
            <a:schemeClr val="accent1"/>
          </a:lnRef>
          <a:fillRef idx="0">
            <a:schemeClr val="accent1"/>
          </a:fillRef>
          <a:effectRef idx="1">
            <a:schemeClr val="accent1"/>
          </a:effectRef>
          <a:fontRef idx="minor">
            <a:schemeClr val="tx1"/>
          </a:fontRef>
        </p:style>
      </p:cxnSp>
      <p:sp>
        <p:nvSpPr>
          <p:cNvPr id="16" name="textruta 15">
            <a:extLst>
              <a:ext uri="{FF2B5EF4-FFF2-40B4-BE49-F238E27FC236}">
                <a16:creationId xmlns:a16="http://schemas.microsoft.com/office/drawing/2014/main" id="{A257EA75-9F7A-DC90-7B26-C11A82656CBB}"/>
              </a:ext>
            </a:extLst>
          </p:cNvPr>
          <p:cNvSpPr txBox="1"/>
          <p:nvPr/>
        </p:nvSpPr>
        <p:spPr>
          <a:xfrm>
            <a:off x="2588420" y="1299521"/>
            <a:ext cx="2055015"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Utbildning</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17" name="textruta 16">
            <a:extLst>
              <a:ext uri="{FF2B5EF4-FFF2-40B4-BE49-F238E27FC236}">
                <a16:creationId xmlns:a16="http://schemas.microsoft.com/office/drawing/2014/main" id="{1E37E4E5-DB21-98AA-5F4E-BF5C7940FB8E}"/>
              </a:ext>
            </a:extLst>
          </p:cNvPr>
          <p:cNvSpPr txBox="1"/>
          <p:nvPr/>
        </p:nvSpPr>
        <p:spPr>
          <a:xfrm>
            <a:off x="2588420" y="2099790"/>
            <a:ext cx="1800227" cy="830997"/>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All utbildning internt på de nya systemen som implementeras ska vara klar.</a:t>
            </a:r>
            <a:endParaRPr lang="sv-SE" sz="700" dirty="0">
              <a:solidFill>
                <a:srgbClr val="00760E"/>
              </a:solidFill>
              <a:latin typeface="Avenir Next LT Pro" panose="020B0504020202020204" pitchFamily="34" charset="0"/>
            </a:endParaRPr>
          </a:p>
        </p:txBody>
      </p:sp>
      <p:sp>
        <p:nvSpPr>
          <p:cNvPr id="18" name="textruta 17">
            <a:extLst>
              <a:ext uri="{FF2B5EF4-FFF2-40B4-BE49-F238E27FC236}">
                <a16:creationId xmlns:a16="http://schemas.microsoft.com/office/drawing/2014/main" id="{3BF4A01C-E4CB-2638-194B-8C25814CF5B4}"/>
              </a:ext>
            </a:extLst>
          </p:cNvPr>
          <p:cNvSpPr txBox="1"/>
          <p:nvPr/>
        </p:nvSpPr>
        <p:spPr>
          <a:xfrm>
            <a:off x="2588421" y="1748580"/>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2025-03-01</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cxnSp>
        <p:nvCxnSpPr>
          <p:cNvPr id="20" name="Rak koppling 19">
            <a:extLst>
              <a:ext uri="{FF2B5EF4-FFF2-40B4-BE49-F238E27FC236}">
                <a16:creationId xmlns:a16="http://schemas.microsoft.com/office/drawing/2014/main" id="{FF79971A-6E1B-6102-8BA0-1E3D863B7B13}"/>
              </a:ext>
            </a:extLst>
          </p:cNvPr>
          <p:cNvCxnSpPr/>
          <p:nvPr/>
        </p:nvCxnSpPr>
        <p:spPr>
          <a:xfrm flipV="1">
            <a:off x="2588421" y="1928502"/>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21" name="Rak koppling 20">
            <a:extLst>
              <a:ext uri="{FF2B5EF4-FFF2-40B4-BE49-F238E27FC236}">
                <a16:creationId xmlns:a16="http://schemas.microsoft.com/office/drawing/2014/main" id="{DBCE0D16-5AB4-AAE1-51C8-344ECC47DD01}"/>
              </a:ext>
            </a:extLst>
          </p:cNvPr>
          <p:cNvCxnSpPr/>
          <p:nvPr/>
        </p:nvCxnSpPr>
        <p:spPr>
          <a:xfrm flipV="1">
            <a:off x="6096000" y="3764756"/>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22" name="Rak koppling 21">
            <a:extLst>
              <a:ext uri="{FF2B5EF4-FFF2-40B4-BE49-F238E27FC236}">
                <a16:creationId xmlns:a16="http://schemas.microsoft.com/office/drawing/2014/main" id="{2BB49DDD-82E4-F915-0EDB-BB71BD44FFA8}"/>
              </a:ext>
            </a:extLst>
          </p:cNvPr>
          <p:cNvCxnSpPr/>
          <p:nvPr/>
        </p:nvCxnSpPr>
        <p:spPr>
          <a:xfrm flipV="1">
            <a:off x="9603579" y="1928502"/>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23" name="textruta 22">
            <a:extLst>
              <a:ext uri="{FF2B5EF4-FFF2-40B4-BE49-F238E27FC236}">
                <a16:creationId xmlns:a16="http://schemas.microsoft.com/office/drawing/2014/main" id="{F8391EE9-6C75-A345-55F1-9CA7947217AF}"/>
              </a:ext>
            </a:extLst>
          </p:cNvPr>
          <p:cNvSpPr txBox="1"/>
          <p:nvPr/>
        </p:nvSpPr>
        <p:spPr>
          <a:xfrm>
            <a:off x="9603577" y="1299521"/>
            <a:ext cx="2055015"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Testperiod</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24" name="textruta 23">
            <a:extLst>
              <a:ext uri="{FF2B5EF4-FFF2-40B4-BE49-F238E27FC236}">
                <a16:creationId xmlns:a16="http://schemas.microsoft.com/office/drawing/2014/main" id="{B4125835-8901-51A4-9719-E6868E5FF7E0}"/>
              </a:ext>
            </a:extLst>
          </p:cNvPr>
          <p:cNvSpPr txBox="1"/>
          <p:nvPr/>
        </p:nvSpPr>
        <p:spPr>
          <a:xfrm>
            <a:off x="9603577" y="2099790"/>
            <a:ext cx="1800227" cy="830997"/>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Alla pilotprojekt stängs ner för utvärdering och förbereds inför utrullning.</a:t>
            </a:r>
            <a:endParaRPr lang="sv-SE" sz="700" dirty="0">
              <a:solidFill>
                <a:srgbClr val="00760E"/>
              </a:solidFill>
              <a:latin typeface="Avenir Next LT Pro" panose="020B0504020202020204" pitchFamily="34" charset="0"/>
            </a:endParaRPr>
          </a:p>
        </p:txBody>
      </p:sp>
      <p:sp>
        <p:nvSpPr>
          <p:cNvPr id="25" name="textruta 24">
            <a:extLst>
              <a:ext uri="{FF2B5EF4-FFF2-40B4-BE49-F238E27FC236}">
                <a16:creationId xmlns:a16="http://schemas.microsoft.com/office/drawing/2014/main" id="{649995F3-8DD2-DDE2-CE72-4D740C59960D}"/>
              </a:ext>
            </a:extLst>
          </p:cNvPr>
          <p:cNvSpPr txBox="1"/>
          <p:nvPr/>
        </p:nvSpPr>
        <p:spPr>
          <a:xfrm>
            <a:off x="9603578" y="1748580"/>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2025-11-30</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sp>
        <p:nvSpPr>
          <p:cNvPr id="26" name="textruta 25">
            <a:extLst>
              <a:ext uri="{FF2B5EF4-FFF2-40B4-BE49-F238E27FC236}">
                <a16:creationId xmlns:a16="http://schemas.microsoft.com/office/drawing/2014/main" id="{A0DD72EB-556C-C5B7-2A74-4D68E55CB8AD}"/>
              </a:ext>
            </a:extLst>
          </p:cNvPr>
          <p:cNvSpPr txBox="1"/>
          <p:nvPr/>
        </p:nvSpPr>
        <p:spPr>
          <a:xfrm>
            <a:off x="6096000" y="3774740"/>
            <a:ext cx="2055015"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AI &amp; IoT</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27" name="textruta 26">
            <a:extLst>
              <a:ext uri="{FF2B5EF4-FFF2-40B4-BE49-F238E27FC236}">
                <a16:creationId xmlns:a16="http://schemas.microsoft.com/office/drawing/2014/main" id="{B47C30AD-0555-C735-3D62-3BAFDBBD402A}"/>
              </a:ext>
            </a:extLst>
          </p:cNvPr>
          <p:cNvSpPr txBox="1"/>
          <p:nvPr/>
        </p:nvSpPr>
        <p:spPr>
          <a:xfrm>
            <a:off x="6096000" y="4575009"/>
            <a:ext cx="1800227" cy="646331"/>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Pilotprojekten på vår AI-modell och våra IoT sensorer drar igång.</a:t>
            </a:r>
            <a:endParaRPr lang="sv-SE" sz="700" dirty="0">
              <a:solidFill>
                <a:srgbClr val="00760E"/>
              </a:solidFill>
              <a:latin typeface="Avenir Next LT Pro" panose="020B0504020202020204" pitchFamily="34" charset="0"/>
            </a:endParaRPr>
          </a:p>
        </p:txBody>
      </p:sp>
      <p:sp>
        <p:nvSpPr>
          <p:cNvPr id="28" name="textruta 27">
            <a:extLst>
              <a:ext uri="{FF2B5EF4-FFF2-40B4-BE49-F238E27FC236}">
                <a16:creationId xmlns:a16="http://schemas.microsoft.com/office/drawing/2014/main" id="{49860DD9-C96E-BAAD-D58D-4FD569188221}"/>
              </a:ext>
            </a:extLst>
          </p:cNvPr>
          <p:cNvSpPr txBox="1"/>
          <p:nvPr/>
        </p:nvSpPr>
        <p:spPr>
          <a:xfrm>
            <a:off x="6096001" y="4223799"/>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2025-03-20</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spTree>
    <p:extLst>
      <p:ext uri="{BB962C8B-B14F-4D97-AF65-F5344CB8AC3E}">
        <p14:creationId xmlns:p14="http://schemas.microsoft.com/office/powerpoint/2010/main" val="2851207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CC42F-559A-091B-FDA5-6DCC79D10ED8}"/>
            </a:ext>
          </a:extLst>
        </p:cNvPr>
        <p:cNvGrpSpPr/>
        <p:nvPr/>
      </p:nvGrpSpPr>
      <p:grpSpPr>
        <a:xfrm>
          <a:off x="0" y="0"/>
          <a:ext cx="0" cy="0"/>
          <a:chOff x="0" y="0"/>
          <a:chExt cx="0" cy="0"/>
        </a:xfrm>
      </p:grpSpPr>
      <p:sp>
        <p:nvSpPr>
          <p:cNvPr id="8" name="Ellips 7">
            <a:extLst>
              <a:ext uri="{FF2B5EF4-FFF2-40B4-BE49-F238E27FC236}">
                <a16:creationId xmlns:a16="http://schemas.microsoft.com/office/drawing/2014/main" id="{EB5B56DF-FD36-28F0-9FD8-C194D30D5DEA}"/>
              </a:ext>
            </a:extLst>
          </p:cNvPr>
          <p:cNvSpPr/>
          <p:nvPr/>
        </p:nvSpPr>
        <p:spPr>
          <a:xfrm>
            <a:off x="2192419" y="3018712"/>
            <a:ext cx="792000" cy="792000"/>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Ellips 8">
            <a:extLst>
              <a:ext uri="{FF2B5EF4-FFF2-40B4-BE49-F238E27FC236}">
                <a16:creationId xmlns:a16="http://schemas.microsoft.com/office/drawing/2014/main" id="{C32F107A-6892-E1F4-858B-8660B1585060}"/>
              </a:ext>
            </a:extLst>
          </p:cNvPr>
          <p:cNvSpPr/>
          <p:nvPr/>
        </p:nvSpPr>
        <p:spPr>
          <a:xfrm>
            <a:off x="5760244" y="3093244"/>
            <a:ext cx="671512" cy="671512"/>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Ellips 9">
            <a:extLst>
              <a:ext uri="{FF2B5EF4-FFF2-40B4-BE49-F238E27FC236}">
                <a16:creationId xmlns:a16="http://schemas.microsoft.com/office/drawing/2014/main" id="{12284C35-F844-5EB5-B865-C7F02B3CE575}"/>
              </a:ext>
            </a:extLst>
          </p:cNvPr>
          <p:cNvSpPr/>
          <p:nvPr/>
        </p:nvSpPr>
        <p:spPr>
          <a:xfrm>
            <a:off x="9267823" y="3093244"/>
            <a:ext cx="671512" cy="671512"/>
          </a:xfrm>
          <a:prstGeom prst="ellipse">
            <a:avLst/>
          </a:prstGeom>
          <a:solidFill>
            <a:srgbClr val="00A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 name="Rak koppling 13">
            <a:extLst>
              <a:ext uri="{FF2B5EF4-FFF2-40B4-BE49-F238E27FC236}">
                <a16:creationId xmlns:a16="http://schemas.microsoft.com/office/drawing/2014/main" id="{6CFB9E53-EE77-163E-E991-186B6462902E}"/>
              </a:ext>
            </a:extLst>
          </p:cNvPr>
          <p:cNvCxnSpPr>
            <a:cxnSpLocks/>
          </p:cNvCxnSpPr>
          <p:nvPr/>
        </p:nvCxnSpPr>
        <p:spPr>
          <a:xfrm flipV="1">
            <a:off x="0" y="3420000"/>
            <a:ext cx="9709903" cy="0"/>
          </a:xfrm>
          <a:prstGeom prst="line">
            <a:avLst/>
          </a:prstGeom>
          <a:ln w="31750">
            <a:solidFill>
              <a:srgbClr val="00AA45"/>
            </a:solidFill>
          </a:ln>
        </p:spPr>
        <p:style>
          <a:lnRef idx="2">
            <a:schemeClr val="accent1"/>
          </a:lnRef>
          <a:fillRef idx="0">
            <a:schemeClr val="accent1"/>
          </a:fillRef>
          <a:effectRef idx="1">
            <a:schemeClr val="accent1"/>
          </a:effectRef>
          <a:fontRef idx="minor">
            <a:schemeClr val="tx1"/>
          </a:fontRef>
        </p:style>
      </p:cxnSp>
      <p:sp>
        <p:nvSpPr>
          <p:cNvPr id="16" name="textruta 15">
            <a:extLst>
              <a:ext uri="{FF2B5EF4-FFF2-40B4-BE49-F238E27FC236}">
                <a16:creationId xmlns:a16="http://schemas.microsoft.com/office/drawing/2014/main" id="{FC0B2258-D83C-BFDF-3637-41EE4B9897BB}"/>
              </a:ext>
            </a:extLst>
          </p:cNvPr>
          <p:cNvSpPr txBox="1"/>
          <p:nvPr/>
        </p:nvSpPr>
        <p:spPr>
          <a:xfrm>
            <a:off x="2588419" y="3788414"/>
            <a:ext cx="3567820"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Monopolet upphör</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17" name="textruta 16">
            <a:extLst>
              <a:ext uri="{FF2B5EF4-FFF2-40B4-BE49-F238E27FC236}">
                <a16:creationId xmlns:a16="http://schemas.microsoft.com/office/drawing/2014/main" id="{DA29576B-D456-36A8-5D20-3695C3D4FC82}"/>
              </a:ext>
            </a:extLst>
          </p:cNvPr>
          <p:cNvSpPr txBox="1"/>
          <p:nvPr/>
        </p:nvSpPr>
        <p:spPr>
          <a:xfrm>
            <a:off x="2588419" y="4588683"/>
            <a:ext cx="1800227" cy="646331"/>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Alkoholförsäljningen startar hos oss och våra konkurrenter. </a:t>
            </a:r>
            <a:endParaRPr lang="sv-SE" sz="700" dirty="0">
              <a:solidFill>
                <a:srgbClr val="00760E"/>
              </a:solidFill>
              <a:latin typeface="Avenir Next LT Pro" panose="020B0504020202020204" pitchFamily="34" charset="0"/>
            </a:endParaRPr>
          </a:p>
        </p:txBody>
      </p:sp>
      <p:sp>
        <p:nvSpPr>
          <p:cNvPr id="18" name="textruta 17">
            <a:extLst>
              <a:ext uri="{FF2B5EF4-FFF2-40B4-BE49-F238E27FC236}">
                <a16:creationId xmlns:a16="http://schemas.microsoft.com/office/drawing/2014/main" id="{0C37BE16-30CD-0CD4-FE9D-78B6E676AAF4}"/>
              </a:ext>
            </a:extLst>
          </p:cNvPr>
          <p:cNvSpPr txBox="1"/>
          <p:nvPr/>
        </p:nvSpPr>
        <p:spPr>
          <a:xfrm>
            <a:off x="2588420" y="4237473"/>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2026-01-01</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cxnSp>
        <p:nvCxnSpPr>
          <p:cNvPr id="20" name="Rak koppling 19">
            <a:extLst>
              <a:ext uri="{FF2B5EF4-FFF2-40B4-BE49-F238E27FC236}">
                <a16:creationId xmlns:a16="http://schemas.microsoft.com/office/drawing/2014/main" id="{3316E542-59CC-DCBF-7165-6BCD8130CA0F}"/>
              </a:ext>
            </a:extLst>
          </p:cNvPr>
          <p:cNvCxnSpPr/>
          <p:nvPr/>
        </p:nvCxnSpPr>
        <p:spPr>
          <a:xfrm flipV="1">
            <a:off x="2588419" y="3810712"/>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21" name="Rak koppling 20">
            <a:extLst>
              <a:ext uri="{FF2B5EF4-FFF2-40B4-BE49-F238E27FC236}">
                <a16:creationId xmlns:a16="http://schemas.microsoft.com/office/drawing/2014/main" id="{D7D7CCF9-2AF8-86FB-34F5-649A5D81477A}"/>
              </a:ext>
            </a:extLst>
          </p:cNvPr>
          <p:cNvCxnSpPr/>
          <p:nvPr/>
        </p:nvCxnSpPr>
        <p:spPr>
          <a:xfrm flipV="1">
            <a:off x="6096000" y="1928502"/>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cxnSp>
        <p:nvCxnSpPr>
          <p:cNvPr id="22" name="Rak koppling 21">
            <a:extLst>
              <a:ext uri="{FF2B5EF4-FFF2-40B4-BE49-F238E27FC236}">
                <a16:creationId xmlns:a16="http://schemas.microsoft.com/office/drawing/2014/main" id="{A123D506-6A86-CDBB-2159-BEEF9F922A74}"/>
              </a:ext>
            </a:extLst>
          </p:cNvPr>
          <p:cNvCxnSpPr/>
          <p:nvPr/>
        </p:nvCxnSpPr>
        <p:spPr>
          <a:xfrm flipV="1">
            <a:off x="9603577" y="3764756"/>
            <a:ext cx="0" cy="1164742"/>
          </a:xfrm>
          <a:prstGeom prst="line">
            <a:avLst/>
          </a:prstGeom>
          <a:ln>
            <a:solidFill>
              <a:schemeClr val="accent6">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23" name="textruta 22">
            <a:extLst>
              <a:ext uri="{FF2B5EF4-FFF2-40B4-BE49-F238E27FC236}">
                <a16:creationId xmlns:a16="http://schemas.microsoft.com/office/drawing/2014/main" id="{6D628D27-3C58-2A83-56C9-ED71A7927C49}"/>
              </a:ext>
            </a:extLst>
          </p:cNvPr>
          <p:cNvSpPr txBox="1"/>
          <p:nvPr/>
        </p:nvSpPr>
        <p:spPr>
          <a:xfrm>
            <a:off x="9603577" y="3765008"/>
            <a:ext cx="2055015"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Avslut</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24" name="textruta 23">
            <a:extLst>
              <a:ext uri="{FF2B5EF4-FFF2-40B4-BE49-F238E27FC236}">
                <a16:creationId xmlns:a16="http://schemas.microsoft.com/office/drawing/2014/main" id="{AC758CCB-3349-2E45-1D3E-79F42C7290A7}"/>
              </a:ext>
            </a:extLst>
          </p:cNvPr>
          <p:cNvSpPr txBox="1"/>
          <p:nvPr/>
        </p:nvSpPr>
        <p:spPr>
          <a:xfrm>
            <a:off x="9603577" y="4567000"/>
            <a:ext cx="2269445" cy="1015663"/>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Dags för en ny strategi och avslut av denna perioden. Har vi uppnått målen att öka minst 15% marknadsandel och uppnå 80% kundnöjdhet?</a:t>
            </a:r>
            <a:endParaRPr lang="sv-SE" sz="700" dirty="0">
              <a:solidFill>
                <a:srgbClr val="00760E"/>
              </a:solidFill>
              <a:latin typeface="Avenir Next LT Pro" panose="020B0504020202020204" pitchFamily="34" charset="0"/>
            </a:endParaRPr>
          </a:p>
        </p:txBody>
      </p:sp>
      <p:sp>
        <p:nvSpPr>
          <p:cNvPr id="25" name="textruta 24">
            <a:extLst>
              <a:ext uri="{FF2B5EF4-FFF2-40B4-BE49-F238E27FC236}">
                <a16:creationId xmlns:a16="http://schemas.microsoft.com/office/drawing/2014/main" id="{CD891754-9CB5-2974-BA26-F5D3D6089C76}"/>
              </a:ext>
            </a:extLst>
          </p:cNvPr>
          <p:cNvSpPr txBox="1"/>
          <p:nvPr/>
        </p:nvSpPr>
        <p:spPr>
          <a:xfrm>
            <a:off x="9603578" y="4214067"/>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2028-01-01</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sp>
        <p:nvSpPr>
          <p:cNvPr id="26" name="textruta 25">
            <a:extLst>
              <a:ext uri="{FF2B5EF4-FFF2-40B4-BE49-F238E27FC236}">
                <a16:creationId xmlns:a16="http://schemas.microsoft.com/office/drawing/2014/main" id="{27F5D190-8C9E-7E60-9E42-A911EACBE61C}"/>
              </a:ext>
            </a:extLst>
          </p:cNvPr>
          <p:cNvSpPr txBox="1"/>
          <p:nvPr/>
        </p:nvSpPr>
        <p:spPr>
          <a:xfrm>
            <a:off x="6095999" y="1309940"/>
            <a:ext cx="2402958" cy="707886"/>
          </a:xfrm>
          <a:prstGeom prst="rect">
            <a:avLst/>
          </a:prstGeom>
          <a:noFill/>
        </p:spPr>
        <p:txBody>
          <a:bodyPr wrap="square" rtlCol="0">
            <a:spAutoFit/>
          </a:bodyPr>
          <a:lstStyle/>
          <a:p>
            <a:r>
              <a:rPr lang="sv-SE" sz="2800" b="1" dirty="0">
                <a:solidFill>
                  <a:srgbClr val="00760E"/>
                </a:solidFill>
                <a:latin typeface="Avenir Next LT Pro" panose="020B0504020202020204" pitchFamily="34" charset="0"/>
              </a:rPr>
              <a:t>Uppföljning</a:t>
            </a:r>
            <a:br>
              <a:rPr lang="sv-SE" sz="2800" b="1" dirty="0">
                <a:solidFill>
                  <a:srgbClr val="00760E"/>
                </a:solidFill>
                <a:latin typeface="Avenir Next LT Pro" panose="020B0504020202020204" pitchFamily="34" charset="0"/>
              </a:rPr>
            </a:br>
            <a:endParaRPr lang="sv-SE" sz="1200" b="1" dirty="0">
              <a:solidFill>
                <a:srgbClr val="00760E"/>
              </a:solidFill>
              <a:latin typeface="Avenir Next LT Pro" panose="020B0504020202020204" pitchFamily="34" charset="0"/>
            </a:endParaRPr>
          </a:p>
        </p:txBody>
      </p:sp>
      <p:sp>
        <p:nvSpPr>
          <p:cNvPr id="27" name="textruta 26">
            <a:extLst>
              <a:ext uri="{FF2B5EF4-FFF2-40B4-BE49-F238E27FC236}">
                <a16:creationId xmlns:a16="http://schemas.microsoft.com/office/drawing/2014/main" id="{21BCDB42-E5D4-4334-3124-A5D6BDF66F3A}"/>
              </a:ext>
            </a:extLst>
          </p:cNvPr>
          <p:cNvSpPr txBox="1"/>
          <p:nvPr/>
        </p:nvSpPr>
        <p:spPr>
          <a:xfrm>
            <a:off x="6095999" y="2110209"/>
            <a:ext cx="2275367" cy="830997"/>
          </a:xfrm>
          <a:prstGeom prst="rect">
            <a:avLst/>
          </a:prstGeom>
          <a:noFill/>
        </p:spPr>
        <p:txBody>
          <a:bodyPr wrap="square" rtlCol="0">
            <a:spAutoFit/>
          </a:bodyPr>
          <a:lstStyle/>
          <a:p>
            <a:r>
              <a:rPr lang="sv-SE" sz="1200" dirty="0">
                <a:solidFill>
                  <a:srgbClr val="00760E"/>
                </a:solidFill>
                <a:latin typeface="Avenir Next LT Pro" panose="020B0504020202020204" pitchFamily="34" charset="0"/>
              </a:rPr>
              <a:t>Sammanställning av de första tre månaderna. Hur går det för oss? Behöver vi ställa om några mål eller är vi i fas?</a:t>
            </a:r>
            <a:endParaRPr lang="sv-SE" sz="700" dirty="0">
              <a:solidFill>
                <a:srgbClr val="00760E"/>
              </a:solidFill>
              <a:latin typeface="Avenir Next LT Pro" panose="020B0504020202020204" pitchFamily="34" charset="0"/>
            </a:endParaRPr>
          </a:p>
        </p:txBody>
      </p:sp>
      <p:sp>
        <p:nvSpPr>
          <p:cNvPr id="28" name="textruta 27">
            <a:extLst>
              <a:ext uri="{FF2B5EF4-FFF2-40B4-BE49-F238E27FC236}">
                <a16:creationId xmlns:a16="http://schemas.microsoft.com/office/drawing/2014/main" id="{98D9A652-EE3E-82EE-D0B5-C37B2FEAEB32}"/>
              </a:ext>
            </a:extLst>
          </p:cNvPr>
          <p:cNvSpPr txBox="1"/>
          <p:nvPr/>
        </p:nvSpPr>
        <p:spPr>
          <a:xfrm>
            <a:off x="6096000" y="1758999"/>
            <a:ext cx="1719260" cy="561692"/>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2026-03-31</a:t>
            </a:r>
            <a:br>
              <a:rPr lang="sv-SE" sz="2000" b="1" dirty="0">
                <a:solidFill>
                  <a:srgbClr val="00760E"/>
                </a:solidFill>
                <a:latin typeface="Avenir Next LT Pro" panose="020B0504020202020204" pitchFamily="34" charset="0"/>
              </a:rPr>
            </a:br>
            <a:endParaRPr lang="sv-SE" sz="1050" b="1" dirty="0">
              <a:solidFill>
                <a:srgbClr val="00760E"/>
              </a:solidFill>
              <a:latin typeface="Avenir Next LT Pro" panose="020B0504020202020204" pitchFamily="34" charset="0"/>
            </a:endParaRPr>
          </a:p>
        </p:txBody>
      </p:sp>
    </p:spTree>
    <p:extLst>
      <p:ext uri="{BB962C8B-B14F-4D97-AF65-F5344CB8AC3E}">
        <p14:creationId xmlns:p14="http://schemas.microsoft.com/office/powerpoint/2010/main" val="521175071"/>
      </p:ext>
    </p:extLst>
  </p:cSld>
  <p:clrMapOvr>
    <a:masterClrMapping/>
  </p:clrMapOvr>
  <mc:AlternateContent xmlns:mc="http://schemas.openxmlformats.org/markup-compatibility/2006">
    <mc:Choice xmlns:p14="http://schemas.microsoft.com/office/powerpoint/2010/main" Requires="p14">
      <p:transition spd="slow" p14:dur="2250">
        <p:push/>
      </p:transition>
    </mc:Choice>
    <mc:Fallback>
      <p:transition spd="slow">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45B97BFC-56E5-8FEC-449D-778D474D4763}"/>
              </a:ext>
            </a:extLst>
          </p:cNvPr>
          <p:cNvSpPr txBox="1"/>
          <p:nvPr/>
        </p:nvSpPr>
        <p:spPr>
          <a:xfrm>
            <a:off x="1102519" y="828288"/>
            <a:ext cx="9986962" cy="5201424"/>
          </a:xfrm>
          <a:prstGeom prst="rect">
            <a:avLst/>
          </a:prstGeom>
          <a:noFill/>
        </p:spPr>
        <p:txBody>
          <a:bodyPr wrap="square" rtlCol="0">
            <a:spAutoFit/>
          </a:bodyPr>
          <a:lstStyle/>
          <a:p>
            <a:pPr algn="ctr"/>
            <a:r>
              <a:rPr lang="sv-SE" sz="16600" b="1" dirty="0">
                <a:solidFill>
                  <a:srgbClr val="00AA45"/>
                </a:solidFill>
                <a:latin typeface="Avenir Next LT Pro" panose="020B0504020202020204" pitchFamily="34" charset="0"/>
              </a:rPr>
              <a:t>Tack för oss!</a:t>
            </a:r>
            <a:endParaRPr lang="sv-SE" sz="7200" b="1" dirty="0">
              <a:solidFill>
                <a:srgbClr val="00AA45"/>
              </a:solidFill>
              <a:latin typeface="Avenir Next LT Pro" panose="020B0504020202020204" pitchFamily="34" charset="0"/>
            </a:endParaRPr>
          </a:p>
        </p:txBody>
      </p:sp>
      <p:sp>
        <p:nvSpPr>
          <p:cNvPr id="3" name="textruta 2">
            <a:extLst>
              <a:ext uri="{FF2B5EF4-FFF2-40B4-BE49-F238E27FC236}">
                <a16:creationId xmlns:a16="http://schemas.microsoft.com/office/drawing/2014/main" id="{011B4FCC-DD01-58EC-C0B2-ADF54A28D68D}"/>
              </a:ext>
            </a:extLst>
          </p:cNvPr>
          <p:cNvSpPr txBox="1"/>
          <p:nvPr/>
        </p:nvSpPr>
        <p:spPr>
          <a:xfrm>
            <a:off x="2466753" y="6029712"/>
            <a:ext cx="7258493" cy="400110"/>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Framställt av: Annie, Cristian, Stefan, Sveinung och Valle</a:t>
            </a:r>
            <a:endParaRPr lang="sv-SE" sz="1050" b="1" dirty="0">
              <a:solidFill>
                <a:srgbClr val="00760E"/>
              </a:solidFill>
              <a:latin typeface="Avenir Next LT Pro" panose="020B0504020202020204" pitchFamily="34" charset="0"/>
            </a:endParaRPr>
          </a:p>
        </p:txBody>
      </p:sp>
    </p:spTree>
    <p:extLst>
      <p:ext uri="{BB962C8B-B14F-4D97-AF65-F5344CB8AC3E}">
        <p14:creationId xmlns:p14="http://schemas.microsoft.com/office/powerpoint/2010/main" val="89224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ktangel: rundade hörn 14">
            <a:extLst>
              <a:ext uri="{FF2B5EF4-FFF2-40B4-BE49-F238E27FC236}">
                <a16:creationId xmlns:a16="http://schemas.microsoft.com/office/drawing/2014/main" id="{47F3AD1B-12DC-618F-B536-1FAE9F952780}"/>
              </a:ext>
            </a:extLst>
          </p:cNvPr>
          <p:cNvSpPr/>
          <p:nvPr/>
        </p:nvSpPr>
        <p:spPr>
          <a:xfrm>
            <a:off x="225288" y="224832"/>
            <a:ext cx="5762641" cy="3106590"/>
          </a:xfrm>
          <a:prstGeom prst="roundRect">
            <a:avLst>
              <a:gd name="adj" fmla="val 7179"/>
            </a:avLst>
          </a:pr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rundade hörn 15">
            <a:extLst>
              <a:ext uri="{FF2B5EF4-FFF2-40B4-BE49-F238E27FC236}">
                <a16:creationId xmlns:a16="http://schemas.microsoft.com/office/drawing/2014/main" id="{D0D929B9-66F9-9698-11A5-FB05295572D2}"/>
              </a:ext>
            </a:extLst>
          </p:cNvPr>
          <p:cNvSpPr/>
          <p:nvPr/>
        </p:nvSpPr>
        <p:spPr>
          <a:xfrm>
            <a:off x="6193270" y="3532333"/>
            <a:ext cx="5773442" cy="3095079"/>
          </a:xfrm>
          <a:prstGeom prst="roundRect">
            <a:avLst>
              <a:gd name="adj" fmla="val 7179"/>
            </a:avLst>
          </a:pr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rundade hörn 13">
            <a:extLst>
              <a:ext uri="{FF2B5EF4-FFF2-40B4-BE49-F238E27FC236}">
                <a16:creationId xmlns:a16="http://schemas.microsoft.com/office/drawing/2014/main" id="{90A4E30B-190A-E26C-2C3B-9F5C7357C49D}"/>
              </a:ext>
            </a:extLst>
          </p:cNvPr>
          <p:cNvSpPr/>
          <p:nvPr/>
        </p:nvSpPr>
        <p:spPr>
          <a:xfrm>
            <a:off x="225288" y="3532333"/>
            <a:ext cx="5773442" cy="3095079"/>
          </a:xfrm>
          <a:prstGeom prst="roundRect">
            <a:avLst>
              <a:gd name="adj" fmla="val 7179"/>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ktangel: rundade hörn 12">
            <a:extLst>
              <a:ext uri="{FF2B5EF4-FFF2-40B4-BE49-F238E27FC236}">
                <a16:creationId xmlns:a16="http://schemas.microsoft.com/office/drawing/2014/main" id="{39F58336-676D-C0AD-3BFF-8B9D0E7092A7}"/>
              </a:ext>
            </a:extLst>
          </p:cNvPr>
          <p:cNvSpPr/>
          <p:nvPr/>
        </p:nvSpPr>
        <p:spPr>
          <a:xfrm>
            <a:off x="6193269" y="230588"/>
            <a:ext cx="5773443" cy="3095079"/>
          </a:xfrm>
          <a:prstGeom prst="roundRect">
            <a:avLst>
              <a:gd name="adj" fmla="val 7179"/>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Ellips 11">
            <a:extLst>
              <a:ext uri="{FF2B5EF4-FFF2-40B4-BE49-F238E27FC236}">
                <a16:creationId xmlns:a16="http://schemas.microsoft.com/office/drawing/2014/main" id="{8ADCFC72-D450-B3A6-A55B-430908ECE930}"/>
              </a:ext>
            </a:extLst>
          </p:cNvPr>
          <p:cNvSpPr/>
          <p:nvPr/>
        </p:nvSpPr>
        <p:spPr>
          <a:xfrm>
            <a:off x="4476000" y="1809000"/>
            <a:ext cx="3240000" cy="324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Frihandsfigur: Form 6">
            <a:extLst>
              <a:ext uri="{FF2B5EF4-FFF2-40B4-BE49-F238E27FC236}">
                <a16:creationId xmlns:a16="http://schemas.microsoft.com/office/drawing/2014/main" id="{1BA8E972-71C8-99F0-BBA9-D640BAAF7E6E}"/>
              </a:ext>
            </a:extLst>
          </p:cNvPr>
          <p:cNvSpPr/>
          <p:nvPr/>
        </p:nvSpPr>
        <p:spPr>
          <a:xfrm>
            <a:off x="4681340" y="2036958"/>
            <a:ext cx="1317388" cy="1321513"/>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8" name="Frihandsfigur: Form 7">
            <a:extLst>
              <a:ext uri="{FF2B5EF4-FFF2-40B4-BE49-F238E27FC236}">
                <a16:creationId xmlns:a16="http://schemas.microsoft.com/office/drawing/2014/main" id="{34571574-D310-5D13-1FA9-DE763DF25CA9}"/>
              </a:ext>
            </a:extLst>
          </p:cNvPr>
          <p:cNvSpPr/>
          <p:nvPr/>
        </p:nvSpPr>
        <p:spPr>
          <a:xfrm rot="5400000">
            <a:off x="6191208" y="2011972"/>
            <a:ext cx="1321513" cy="1317388"/>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9" name="Frihandsfigur: Form 8">
            <a:extLst>
              <a:ext uri="{FF2B5EF4-FFF2-40B4-BE49-F238E27FC236}">
                <a16:creationId xmlns:a16="http://schemas.microsoft.com/office/drawing/2014/main" id="{F39B72E0-CAC3-C3F5-23A0-6C7CD73371A4}"/>
              </a:ext>
            </a:extLst>
          </p:cNvPr>
          <p:cNvSpPr/>
          <p:nvPr/>
        </p:nvSpPr>
        <p:spPr>
          <a:xfrm rot="10800000">
            <a:off x="6193271" y="3526577"/>
            <a:ext cx="1317388" cy="1321513"/>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10" name="Frihandsfigur: Form 9">
            <a:extLst>
              <a:ext uri="{FF2B5EF4-FFF2-40B4-BE49-F238E27FC236}">
                <a16:creationId xmlns:a16="http://schemas.microsoft.com/office/drawing/2014/main" id="{F2D04C2B-C320-D8C2-00B5-D5EAC186415D}"/>
              </a:ext>
            </a:extLst>
          </p:cNvPr>
          <p:cNvSpPr/>
          <p:nvPr/>
        </p:nvSpPr>
        <p:spPr>
          <a:xfrm rot="16200000">
            <a:off x="4679277" y="3528640"/>
            <a:ext cx="1321513" cy="1317388"/>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pic>
        <p:nvPicPr>
          <p:cNvPr id="26" name="Bild 25" descr="Tummen ned kontur">
            <a:extLst>
              <a:ext uri="{FF2B5EF4-FFF2-40B4-BE49-F238E27FC236}">
                <a16:creationId xmlns:a16="http://schemas.microsoft.com/office/drawing/2014/main" id="{450FC01C-803B-16C8-05AD-08BF2AC5E6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8478" y="2393184"/>
            <a:ext cx="793718" cy="793718"/>
          </a:xfrm>
          <a:prstGeom prst="rect">
            <a:avLst/>
          </a:prstGeom>
        </p:spPr>
      </p:pic>
      <p:pic>
        <p:nvPicPr>
          <p:cNvPr id="28" name="Bild 27" descr="Måltavla kontur">
            <a:extLst>
              <a:ext uri="{FF2B5EF4-FFF2-40B4-BE49-F238E27FC236}">
                <a16:creationId xmlns:a16="http://schemas.microsoft.com/office/drawing/2014/main" id="{51642DF5-E039-87FF-C2BD-1EC1ABF28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8478" y="3683881"/>
            <a:ext cx="793718" cy="793718"/>
          </a:xfrm>
          <a:prstGeom prst="rect">
            <a:avLst/>
          </a:prstGeom>
        </p:spPr>
      </p:pic>
      <p:pic>
        <p:nvPicPr>
          <p:cNvPr id="30" name="Bild 29" descr="Sköld kors kontur">
            <a:extLst>
              <a:ext uri="{FF2B5EF4-FFF2-40B4-BE49-F238E27FC236}">
                <a16:creationId xmlns:a16="http://schemas.microsoft.com/office/drawing/2014/main" id="{04959B47-174A-4ADD-B437-9629A66B45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3706" y="3683881"/>
            <a:ext cx="793718" cy="793718"/>
          </a:xfrm>
          <a:prstGeom prst="rect">
            <a:avLst/>
          </a:prstGeom>
        </p:spPr>
      </p:pic>
      <p:pic>
        <p:nvPicPr>
          <p:cNvPr id="32" name="Bild 31" descr="Muskulös arm kontur">
            <a:extLst>
              <a:ext uri="{FF2B5EF4-FFF2-40B4-BE49-F238E27FC236}">
                <a16:creationId xmlns:a16="http://schemas.microsoft.com/office/drawing/2014/main" id="{3F08C4C6-9CAE-BAD0-D1B8-601BE469C7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706" y="2393184"/>
            <a:ext cx="793718" cy="793718"/>
          </a:xfrm>
          <a:prstGeom prst="rect">
            <a:avLst/>
          </a:prstGeom>
        </p:spPr>
      </p:pic>
      <p:sp>
        <p:nvSpPr>
          <p:cNvPr id="33" name="textruta 32">
            <a:extLst>
              <a:ext uri="{FF2B5EF4-FFF2-40B4-BE49-F238E27FC236}">
                <a16:creationId xmlns:a16="http://schemas.microsoft.com/office/drawing/2014/main" id="{495FBCEC-F2BE-20A1-427B-1867B825C001}"/>
              </a:ext>
            </a:extLst>
          </p:cNvPr>
          <p:cNvSpPr txBox="1"/>
          <p:nvPr/>
        </p:nvSpPr>
        <p:spPr>
          <a:xfrm>
            <a:off x="310100" y="254649"/>
            <a:ext cx="3916381" cy="369332"/>
          </a:xfrm>
          <a:prstGeom prst="rect">
            <a:avLst/>
          </a:prstGeom>
          <a:noFill/>
        </p:spPr>
        <p:txBody>
          <a:bodyPr wrap="square" rtlCol="0">
            <a:spAutoFit/>
          </a:bodyPr>
          <a:lstStyle/>
          <a:p>
            <a:r>
              <a:rPr lang="sv-SE" b="1" dirty="0">
                <a:solidFill>
                  <a:schemeClr val="bg1"/>
                </a:solidFill>
                <a:latin typeface="Avenir Next LT Pro" panose="020B0504020202020204" pitchFamily="34" charset="0"/>
              </a:rPr>
              <a:t>Styrkor</a:t>
            </a:r>
            <a:endParaRPr lang="sv-SE" sz="2800" b="1" dirty="0">
              <a:solidFill>
                <a:schemeClr val="bg1"/>
              </a:solidFill>
              <a:latin typeface="Avenir Next LT Pro" panose="020B0504020202020204" pitchFamily="34" charset="0"/>
            </a:endParaRPr>
          </a:p>
        </p:txBody>
      </p:sp>
      <p:sp>
        <p:nvSpPr>
          <p:cNvPr id="34" name="textruta 33">
            <a:extLst>
              <a:ext uri="{FF2B5EF4-FFF2-40B4-BE49-F238E27FC236}">
                <a16:creationId xmlns:a16="http://schemas.microsoft.com/office/drawing/2014/main" id="{5A190094-9AFB-7F4B-E237-96478A3E2CAF}"/>
              </a:ext>
            </a:extLst>
          </p:cNvPr>
          <p:cNvSpPr txBox="1"/>
          <p:nvPr/>
        </p:nvSpPr>
        <p:spPr>
          <a:xfrm>
            <a:off x="310101" y="623981"/>
            <a:ext cx="4155100" cy="2446824"/>
          </a:xfrm>
          <a:prstGeom prst="rect">
            <a:avLst/>
          </a:prstGeom>
          <a:noFill/>
        </p:spPr>
        <p:txBody>
          <a:bodyPr wrap="square" rtlCol="0">
            <a:spAutoFit/>
          </a:bodyPr>
          <a:lstStyle/>
          <a:p>
            <a:r>
              <a:rPr lang="sv-SE" sz="900" b="1" dirty="0">
                <a:solidFill>
                  <a:schemeClr val="bg1"/>
                </a:solidFill>
                <a:latin typeface="Avenir Next LT Pro" panose="020B0504020202020204" pitchFamily="34" charset="0"/>
              </a:rPr>
              <a:t>Moderna lokaler och trevlig kundupplevelse</a:t>
            </a:r>
          </a:p>
          <a:p>
            <a:r>
              <a:rPr lang="sv-SE" sz="900" dirty="0">
                <a:solidFill>
                  <a:schemeClr val="bg1"/>
                </a:solidFill>
                <a:latin typeface="Avenir Next LT Pro" panose="020B0504020202020204" pitchFamily="34" charset="0"/>
              </a:rPr>
              <a:t>Coop har moderna lokaler som ger en bra upplevelse med korta köer och ingen trängsel</a:t>
            </a:r>
          </a:p>
          <a:p>
            <a:r>
              <a:rPr lang="sv-SE" sz="900" dirty="0">
                <a:solidFill>
                  <a:schemeClr val="bg1"/>
                </a:solidFill>
                <a:latin typeface="Avenir Next LT Pro" panose="020B0504020202020204" pitchFamily="34" charset="0"/>
              </a:rPr>
              <a:t>Personalen är trevlig  och kompetent vilket skapar ett trevligt och välkomnande intryck</a:t>
            </a:r>
          </a:p>
          <a:p>
            <a:endParaRPr lang="sv-SE" sz="900" dirty="0">
              <a:solidFill>
                <a:schemeClr val="bg1"/>
              </a:solidFill>
              <a:latin typeface="Avenir Next LT Pro" panose="020B0504020202020204" pitchFamily="34" charset="0"/>
            </a:endParaRPr>
          </a:p>
          <a:p>
            <a:r>
              <a:rPr lang="sv-SE" sz="900" b="1" dirty="0">
                <a:solidFill>
                  <a:schemeClr val="bg1"/>
                </a:solidFill>
                <a:latin typeface="Avenir Next LT Pro" panose="020B0504020202020204" pitchFamily="34" charset="0"/>
              </a:rPr>
              <a:t>Starkt varumärke och hållbarhetsprofil</a:t>
            </a:r>
          </a:p>
          <a:p>
            <a:r>
              <a:rPr lang="sv-SE" sz="900" dirty="0">
                <a:solidFill>
                  <a:schemeClr val="bg1"/>
                </a:solidFill>
                <a:latin typeface="Avenir Next LT Pro" panose="020B0504020202020204" pitchFamily="34" charset="0"/>
              </a:rPr>
              <a:t>Coop har ett starkt varumärke med fokus på hållbarhet och ekologiska produkter, vilket tilltalar miljömedvetna konsumenter.</a:t>
            </a:r>
          </a:p>
          <a:p>
            <a:r>
              <a:rPr lang="sv-SE" sz="900" dirty="0">
                <a:solidFill>
                  <a:schemeClr val="bg1"/>
                </a:solidFill>
                <a:latin typeface="Avenir Next LT Pro" panose="020B0504020202020204" pitchFamily="34" charset="0"/>
              </a:rPr>
              <a:t>Ett av Europas största automatiserade lager i Eskilstuna ger en stark logistisk kapacitet och stödjer hållbarhetsprofilen.</a:t>
            </a:r>
          </a:p>
          <a:p>
            <a:endParaRPr lang="sv-SE" sz="900" dirty="0">
              <a:solidFill>
                <a:schemeClr val="bg1"/>
              </a:solidFill>
              <a:latin typeface="Avenir Next LT Pro" panose="020B0504020202020204" pitchFamily="34" charset="0"/>
            </a:endParaRPr>
          </a:p>
          <a:p>
            <a:r>
              <a:rPr lang="sv-SE" sz="900" b="1" dirty="0">
                <a:solidFill>
                  <a:schemeClr val="bg1"/>
                </a:solidFill>
                <a:latin typeface="Avenir Next LT Pro" panose="020B0504020202020204" pitchFamily="34" charset="0"/>
              </a:rPr>
              <a:t>Brett produktsortiment och närhet till kunder</a:t>
            </a:r>
          </a:p>
          <a:p>
            <a:r>
              <a:rPr lang="sv-SE" sz="900" dirty="0">
                <a:solidFill>
                  <a:schemeClr val="bg1"/>
                </a:solidFill>
                <a:latin typeface="Avenir Next LT Pro" panose="020B0504020202020204" pitchFamily="34" charset="0"/>
              </a:rPr>
              <a:t>Coop har ett välutvecklat sortiment av egna märkesvaror som erbjuder bra kvalitet till konkurrenskraftiga priser.</a:t>
            </a:r>
          </a:p>
          <a:p>
            <a:r>
              <a:rPr lang="sv-SE" sz="900" dirty="0">
                <a:solidFill>
                  <a:schemeClr val="bg1"/>
                </a:solidFill>
                <a:latin typeface="Avenir Next LT Pro" panose="020B0504020202020204" pitchFamily="34" charset="0"/>
              </a:rPr>
              <a:t>Kombination av fysiska butiker och e-handel ger flexibilitet och tillgänglighet för kunderna.</a:t>
            </a:r>
          </a:p>
        </p:txBody>
      </p:sp>
      <p:sp>
        <p:nvSpPr>
          <p:cNvPr id="38" name="textruta 37">
            <a:extLst>
              <a:ext uri="{FF2B5EF4-FFF2-40B4-BE49-F238E27FC236}">
                <a16:creationId xmlns:a16="http://schemas.microsoft.com/office/drawing/2014/main" id="{26F31E8F-FE11-4D17-E1B7-A8AA32C7D3DB}"/>
              </a:ext>
            </a:extLst>
          </p:cNvPr>
          <p:cNvSpPr txBox="1"/>
          <p:nvPr/>
        </p:nvSpPr>
        <p:spPr>
          <a:xfrm>
            <a:off x="7705201" y="588691"/>
            <a:ext cx="4176699" cy="2585323"/>
          </a:xfrm>
          <a:prstGeom prst="rect">
            <a:avLst/>
          </a:prstGeom>
          <a:noFill/>
        </p:spPr>
        <p:txBody>
          <a:bodyPr wrap="square" rtlCol="0">
            <a:spAutoFit/>
          </a:bodyPr>
          <a:lstStyle/>
          <a:p>
            <a:pPr algn="r"/>
            <a:r>
              <a:rPr lang="sv-SE" sz="900" b="1" dirty="0">
                <a:solidFill>
                  <a:srgbClr val="00760E"/>
                </a:solidFill>
                <a:latin typeface="Avenir Next LT Pro" panose="020B0504020202020204" pitchFamily="34" charset="0"/>
              </a:rPr>
              <a:t>Prisnivå och konkurrens</a:t>
            </a:r>
          </a:p>
          <a:p>
            <a:pPr algn="r"/>
            <a:r>
              <a:rPr lang="sv-SE" sz="900" dirty="0">
                <a:solidFill>
                  <a:srgbClr val="00760E"/>
                </a:solidFill>
                <a:latin typeface="Avenir Next LT Pro" panose="020B0504020202020204" pitchFamily="34" charset="0"/>
              </a:rPr>
              <a:t>Coop uppfattas som dyrare än lågprisaktörer som Lidl och Willys, vilket kan påverka kundlojaliteten.</a:t>
            </a:r>
          </a:p>
          <a:p>
            <a:pPr algn="r"/>
            <a:endParaRPr lang="sv-SE" sz="900" dirty="0">
              <a:solidFill>
                <a:srgbClr val="00760E"/>
              </a:solidFill>
              <a:latin typeface="Avenir Next LT Pro" panose="020B0504020202020204" pitchFamily="34" charset="0"/>
            </a:endParaRPr>
          </a:p>
          <a:p>
            <a:pPr algn="r"/>
            <a:r>
              <a:rPr lang="sv-SE" sz="900" b="1" dirty="0">
                <a:solidFill>
                  <a:srgbClr val="00760E"/>
                </a:solidFill>
                <a:latin typeface="Avenir Next LT Pro" panose="020B0504020202020204" pitchFamily="34" charset="0"/>
              </a:rPr>
              <a:t>Digital utveckling och e-handel</a:t>
            </a:r>
          </a:p>
          <a:p>
            <a:pPr algn="r"/>
            <a:r>
              <a:rPr lang="sv-SE" sz="900" dirty="0">
                <a:solidFill>
                  <a:srgbClr val="00760E"/>
                </a:solidFill>
                <a:latin typeface="Avenir Next LT Pro" panose="020B0504020202020204" pitchFamily="34" charset="0"/>
              </a:rPr>
              <a:t>Brister i Coops e-handelsplattform minskar konkurrenskraften online.</a:t>
            </a:r>
          </a:p>
          <a:p>
            <a:pPr algn="r"/>
            <a:endParaRPr lang="sv-SE" sz="900" dirty="0">
              <a:solidFill>
                <a:srgbClr val="00760E"/>
              </a:solidFill>
              <a:latin typeface="Avenir Next LT Pro" panose="020B0504020202020204" pitchFamily="34" charset="0"/>
            </a:endParaRPr>
          </a:p>
          <a:p>
            <a:pPr algn="r"/>
            <a:r>
              <a:rPr lang="sv-SE" sz="900" b="1" dirty="0">
                <a:solidFill>
                  <a:srgbClr val="00760E"/>
                </a:solidFill>
                <a:latin typeface="Avenir Next LT Pro" panose="020B0504020202020204" pitchFamily="34" charset="0"/>
              </a:rPr>
              <a:t>Logistisk konkurrens</a:t>
            </a:r>
          </a:p>
          <a:p>
            <a:pPr algn="r"/>
            <a:r>
              <a:rPr lang="sv-SE" sz="900" dirty="0">
                <a:solidFill>
                  <a:srgbClr val="00760E"/>
                </a:solidFill>
                <a:latin typeface="Avenir Next LT Pro" panose="020B0504020202020204" pitchFamily="34" charset="0"/>
              </a:rPr>
              <a:t>Coop ligger efter sina konkurrenter, såsom ICA och Axfood, i automationsgrad i lagerhållning.</a:t>
            </a:r>
          </a:p>
          <a:p>
            <a:pPr algn="r"/>
            <a:endParaRPr lang="sv-SE" sz="900" dirty="0">
              <a:solidFill>
                <a:srgbClr val="00760E"/>
              </a:solidFill>
              <a:latin typeface="Avenir Next LT Pro" panose="020B0504020202020204" pitchFamily="34" charset="0"/>
            </a:endParaRPr>
          </a:p>
          <a:p>
            <a:pPr algn="r"/>
            <a:r>
              <a:rPr lang="sv-SE" sz="900" b="1" dirty="0">
                <a:solidFill>
                  <a:srgbClr val="00760E"/>
                </a:solidFill>
                <a:latin typeface="Avenir Next LT Pro" panose="020B0504020202020204" pitchFamily="34" charset="0"/>
              </a:rPr>
              <a:t>Erfarenhet och interna rutiner</a:t>
            </a:r>
          </a:p>
          <a:p>
            <a:pPr algn="r"/>
            <a:r>
              <a:rPr lang="sv-SE" sz="900" dirty="0">
                <a:solidFill>
                  <a:srgbClr val="00760E"/>
                </a:solidFill>
                <a:latin typeface="Avenir Next LT Pro" panose="020B0504020202020204" pitchFamily="34" charset="0"/>
              </a:rPr>
              <a:t>Brist på erfarenhet och hantering av specifika produkter, som alkohol, kräver resurser för utbildning och anpassning.</a:t>
            </a:r>
          </a:p>
          <a:p>
            <a:pPr algn="r"/>
            <a:endParaRPr lang="sv-SE" sz="900" dirty="0">
              <a:solidFill>
                <a:srgbClr val="00760E"/>
              </a:solidFill>
              <a:latin typeface="Avenir Next LT Pro" panose="020B0504020202020204" pitchFamily="34" charset="0"/>
            </a:endParaRPr>
          </a:p>
          <a:p>
            <a:pPr algn="r"/>
            <a:r>
              <a:rPr lang="sv-SE" sz="900" b="1" dirty="0">
                <a:solidFill>
                  <a:srgbClr val="00760E"/>
                </a:solidFill>
                <a:latin typeface="Avenir Next LT Pro" panose="020B0504020202020204" pitchFamily="34" charset="0"/>
              </a:rPr>
              <a:t>Kommunikationsbrist inom verksamheten</a:t>
            </a:r>
          </a:p>
          <a:p>
            <a:pPr algn="r"/>
            <a:r>
              <a:rPr lang="sv-SE" sz="900" dirty="0">
                <a:solidFill>
                  <a:srgbClr val="00760E"/>
                </a:solidFill>
                <a:latin typeface="Avenir Next LT Pro" panose="020B0504020202020204" pitchFamily="34" charset="0"/>
              </a:rPr>
              <a:t>Dålig intern kommunikation kan leda till datainsamlingsbrister och missade möjligheter vid nya initiativ.</a:t>
            </a:r>
          </a:p>
        </p:txBody>
      </p:sp>
      <p:sp>
        <p:nvSpPr>
          <p:cNvPr id="40" name="textruta 39">
            <a:extLst>
              <a:ext uri="{FF2B5EF4-FFF2-40B4-BE49-F238E27FC236}">
                <a16:creationId xmlns:a16="http://schemas.microsoft.com/office/drawing/2014/main" id="{4E82A309-0B3F-5A41-1DA2-370B4A1E81C8}"/>
              </a:ext>
            </a:extLst>
          </p:cNvPr>
          <p:cNvSpPr txBox="1"/>
          <p:nvPr/>
        </p:nvSpPr>
        <p:spPr>
          <a:xfrm>
            <a:off x="310100" y="3960985"/>
            <a:ext cx="4423382" cy="2723823"/>
          </a:xfrm>
          <a:prstGeom prst="rect">
            <a:avLst/>
          </a:prstGeom>
          <a:noFill/>
        </p:spPr>
        <p:txBody>
          <a:bodyPr wrap="square" rtlCol="0">
            <a:spAutoFit/>
          </a:bodyPr>
          <a:lstStyle/>
          <a:p>
            <a:r>
              <a:rPr lang="sv-SE" sz="900" b="1" dirty="0">
                <a:solidFill>
                  <a:srgbClr val="00760E"/>
                </a:solidFill>
                <a:latin typeface="Avenir Next LT Pro" panose="020B0504020202020204" pitchFamily="34" charset="0"/>
              </a:rPr>
              <a:t>Konkurrens från lågprisaktörer</a:t>
            </a:r>
          </a:p>
          <a:p>
            <a:r>
              <a:rPr lang="sv-SE" sz="900" dirty="0">
                <a:solidFill>
                  <a:srgbClr val="00760E"/>
                </a:solidFill>
                <a:latin typeface="Avenir Next LT Pro" panose="020B0504020202020204" pitchFamily="34" charset="0"/>
              </a:rPr>
              <a:t>Konkurrens från aktörer som Lidl och Willys, som erbjuder lägre priser, kan pressa Coops marknadsandelar i priskänsliga segment.</a:t>
            </a:r>
          </a:p>
          <a:p>
            <a:endParaRPr lang="sv-SE" sz="900" dirty="0">
              <a:solidFill>
                <a:srgbClr val="00760E"/>
              </a:solidFill>
              <a:latin typeface="Avenir Next LT Pro" panose="020B0504020202020204" pitchFamily="34" charset="0"/>
            </a:endParaRPr>
          </a:p>
          <a:p>
            <a:r>
              <a:rPr lang="sv-SE" sz="900" b="1" dirty="0">
                <a:solidFill>
                  <a:srgbClr val="00760E"/>
                </a:solidFill>
                <a:latin typeface="Avenir Next LT Pro" panose="020B0504020202020204" pitchFamily="34" charset="0"/>
              </a:rPr>
              <a:t>Strikta regler och ekonomisk osäkerhet</a:t>
            </a:r>
          </a:p>
          <a:p>
            <a:r>
              <a:rPr lang="sv-SE" sz="900" dirty="0">
                <a:solidFill>
                  <a:srgbClr val="00760E"/>
                </a:solidFill>
                <a:latin typeface="Avenir Next LT Pro" panose="020B0504020202020204" pitchFamily="34" charset="0"/>
              </a:rPr>
              <a:t>Regler kring försäljning och marknadsföring av alkohol kan försvåra Coops försäljningsstrategi.</a:t>
            </a:r>
          </a:p>
          <a:p>
            <a:r>
              <a:rPr lang="sv-SE" sz="900" dirty="0">
                <a:solidFill>
                  <a:srgbClr val="00760E"/>
                </a:solidFill>
                <a:latin typeface="Avenir Next LT Pro" panose="020B0504020202020204" pitchFamily="34" charset="0"/>
              </a:rPr>
              <a:t>Ekonomisk osäkerhet kan leda till att priskänsliga kunder väljer lågprisalternativ framför Coop.</a:t>
            </a:r>
          </a:p>
          <a:p>
            <a:endParaRPr lang="sv-SE" sz="900" dirty="0">
              <a:solidFill>
                <a:srgbClr val="00760E"/>
              </a:solidFill>
              <a:latin typeface="Avenir Next LT Pro" panose="020B0504020202020204" pitchFamily="34" charset="0"/>
            </a:endParaRPr>
          </a:p>
          <a:p>
            <a:r>
              <a:rPr lang="sv-SE" sz="900" b="1" dirty="0">
                <a:solidFill>
                  <a:srgbClr val="00760E"/>
                </a:solidFill>
                <a:latin typeface="Avenir Next LT Pro" panose="020B0504020202020204" pitchFamily="34" charset="0"/>
              </a:rPr>
              <a:t>Marknadsandelar och förändringar i konsumentbeteenden</a:t>
            </a:r>
          </a:p>
          <a:p>
            <a:r>
              <a:rPr lang="sv-SE" sz="900" dirty="0">
                <a:solidFill>
                  <a:srgbClr val="00760E"/>
                </a:solidFill>
                <a:latin typeface="Avenir Next LT Pro" panose="020B0504020202020204" pitchFamily="34" charset="0"/>
              </a:rPr>
              <a:t>ICA:s starka marknadsandelar samt konsumenternas rörelse mot mer bekvämlighet och online-köp kan minska Coops andel om de inte hänger med i utvecklingen.</a:t>
            </a:r>
          </a:p>
          <a:p>
            <a:endParaRPr lang="sv-SE" sz="900" dirty="0">
              <a:solidFill>
                <a:srgbClr val="00760E"/>
              </a:solidFill>
              <a:latin typeface="Avenir Next LT Pro" panose="020B0504020202020204" pitchFamily="34" charset="0"/>
            </a:endParaRPr>
          </a:p>
          <a:p>
            <a:r>
              <a:rPr lang="sv-SE" sz="900" b="1" dirty="0">
                <a:solidFill>
                  <a:srgbClr val="00760E"/>
                </a:solidFill>
                <a:latin typeface="Avenir Next LT Pro" panose="020B0504020202020204" pitchFamily="34" charset="0"/>
              </a:rPr>
              <a:t>Leveransproblem och driftsäkerhet</a:t>
            </a:r>
          </a:p>
          <a:p>
            <a:r>
              <a:rPr lang="sv-SE" sz="900" dirty="0">
                <a:solidFill>
                  <a:srgbClr val="00760E"/>
                </a:solidFill>
                <a:latin typeface="Avenir Next LT Pro" panose="020B0504020202020204" pitchFamily="34" charset="0"/>
              </a:rPr>
              <a:t>Störningar i leveranskedjor och bristande systemredundans kan påverka Coops förmåga att upprätthålla lager och servicekvalitet.</a:t>
            </a:r>
            <a:br>
              <a:rPr lang="sv-SE" sz="900" dirty="0">
                <a:latin typeface="Avenir Next LT Pro" panose="020B0504020202020204" pitchFamily="34" charset="0"/>
              </a:rPr>
            </a:br>
            <a:endParaRPr lang="sv-SE" sz="900" dirty="0">
              <a:latin typeface="Avenir Next LT Pro" panose="020B0504020202020204" pitchFamily="34" charset="0"/>
            </a:endParaRPr>
          </a:p>
        </p:txBody>
      </p:sp>
      <p:sp>
        <p:nvSpPr>
          <p:cNvPr id="42" name="textruta 41">
            <a:extLst>
              <a:ext uri="{FF2B5EF4-FFF2-40B4-BE49-F238E27FC236}">
                <a16:creationId xmlns:a16="http://schemas.microsoft.com/office/drawing/2014/main" id="{B6B9F4B0-C19D-E8C7-ECD4-F00355ED5C89}"/>
              </a:ext>
            </a:extLst>
          </p:cNvPr>
          <p:cNvSpPr txBox="1"/>
          <p:nvPr/>
        </p:nvSpPr>
        <p:spPr>
          <a:xfrm>
            <a:off x="7442420" y="3960985"/>
            <a:ext cx="4439479" cy="2308324"/>
          </a:xfrm>
          <a:prstGeom prst="rect">
            <a:avLst/>
          </a:prstGeom>
          <a:noFill/>
        </p:spPr>
        <p:txBody>
          <a:bodyPr wrap="square" rtlCol="0">
            <a:spAutoFit/>
          </a:bodyPr>
          <a:lstStyle/>
          <a:p>
            <a:pPr algn="r"/>
            <a:r>
              <a:rPr lang="sv-SE" sz="900" b="1" dirty="0">
                <a:solidFill>
                  <a:schemeClr val="bg1"/>
                </a:solidFill>
                <a:latin typeface="Avenir Next LT Pro" panose="020B0504020202020204" pitchFamily="34" charset="0"/>
              </a:rPr>
              <a:t>Fortsatt hållbarhetsfokus och lokal produktion</a:t>
            </a:r>
          </a:p>
          <a:p>
            <a:pPr algn="r"/>
            <a:r>
              <a:rPr lang="sv-SE" sz="900" dirty="0">
                <a:solidFill>
                  <a:schemeClr val="bg1"/>
                </a:solidFill>
                <a:latin typeface="Avenir Next LT Pro" panose="020B0504020202020204" pitchFamily="34" charset="0"/>
              </a:rPr>
              <a:t>Coop kan stärka sin hållbarhetsprofil genom samarbeten med svenska producenter och utökat sortiment av ekologiska och hållbara produkter.</a:t>
            </a:r>
          </a:p>
          <a:p>
            <a:pPr algn="r"/>
            <a:endParaRPr lang="sv-SE" sz="900" dirty="0">
              <a:solidFill>
                <a:schemeClr val="bg1"/>
              </a:solidFill>
              <a:latin typeface="Avenir Next LT Pro" panose="020B0504020202020204" pitchFamily="34" charset="0"/>
            </a:endParaRPr>
          </a:p>
          <a:p>
            <a:pPr algn="r"/>
            <a:r>
              <a:rPr lang="sv-SE" sz="900" b="1" dirty="0">
                <a:solidFill>
                  <a:schemeClr val="bg1"/>
                </a:solidFill>
                <a:latin typeface="Avenir Next LT Pro" panose="020B0504020202020204" pitchFamily="34" charset="0"/>
              </a:rPr>
              <a:t>Utveckling av e-handel och automation</a:t>
            </a:r>
          </a:p>
          <a:p>
            <a:pPr algn="r"/>
            <a:r>
              <a:rPr lang="sv-SE" sz="900" dirty="0">
                <a:solidFill>
                  <a:schemeClr val="bg1"/>
                </a:solidFill>
                <a:latin typeface="Avenir Next LT Pro" panose="020B0504020202020204" pitchFamily="34" charset="0"/>
              </a:rPr>
              <a:t>Genom att förbättra e-handelsplattformen kan Coop kapitalisera på ökande onlineförsäljning och erbjuda leverans direkt till dörr eller paketboxar.</a:t>
            </a:r>
          </a:p>
          <a:p>
            <a:pPr algn="r"/>
            <a:r>
              <a:rPr lang="sv-SE" sz="900" dirty="0">
                <a:solidFill>
                  <a:schemeClr val="bg1"/>
                </a:solidFill>
                <a:latin typeface="Avenir Next LT Pro" panose="020B0504020202020204" pitchFamily="34" charset="0"/>
              </a:rPr>
              <a:t>Vidareutveckling av automation med fokus på AI kan förbättra lagerhanteringen.</a:t>
            </a:r>
          </a:p>
          <a:p>
            <a:pPr algn="r"/>
            <a:endParaRPr lang="sv-SE" sz="900" dirty="0">
              <a:solidFill>
                <a:schemeClr val="bg1"/>
              </a:solidFill>
              <a:latin typeface="Avenir Next LT Pro" panose="020B0504020202020204" pitchFamily="34" charset="0"/>
            </a:endParaRPr>
          </a:p>
          <a:p>
            <a:pPr algn="r"/>
            <a:r>
              <a:rPr lang="sv-SE" sz="900" b="1" dirty="0">
                <a:solidFill>
                  <a:schemeClr val="bg1"/>
                </a:solidFill>
                <a:latin typeface="Avenir Next LT Pro" panose="020B0504020202020204" pitchFamily="34" charset="0"/>
              </a:rPr>
              <a:t>Lojalitetsprogram och kundanpassade erbjudanden</a:t>
            </a:r>
          </a:p>
          <a:p>
            <a:pPr algn="r"/>
            <a:r>
              <a:rPr lang="sv-SE" sz="900" dirty="0">
                <a:solidFill>
                  <a:schemeClr val="bg1"/>
                </a:solidFill>
                <a:latin typeface="Avenir Next LT Pro" panose="020B0504020202020204" pitchFamily="34" charset="0"/>
              </a:rPr>
              <a:t>Koppla exklusiva erbjudanden på alkohol och andra nya produkter till lojalitetsprogrammet för att öka kundlojalitet och inköp.</a:t>
            </a:r>
          </a:p>
          <a:p>
            <a:pPr algn="r"/>
            <a:endParaRPr lang="sv-SE" sz="900" dirty="0">
              <a:solidFill>
                <a:schemeClr val="bg1"/>
              </a:solidFill>
              <a:latin typeface="Avenir Next LT Pro" panose="020B0504020202020204" pitchFamily="34" charset="0"/>
            </a:endParaRPr>
          </a:p>
          <a:p>
            <a:pPr algn="r"/>
            <a:r>
              <a:rPr lang="sv-SE" sz="900" b="1" dirty="0">
                <a:solidFill>
                  <a:schemeClr val="bg1"/>
                </a:solidFill>
                <a:latin typeface="Avenir Next LT Pro" panose="020B0504020202020204" pitchFamily="34" charset="0"/>
              </a:rPr>
              <a:t>Samarbeten med lokala producenter och nischade produkter</a:t>
            </a:r>
          </a:p>
          <a:p>
            <a:pPr algn="r"/>
            <a:r>
              <a:rPr lang="sv-SE" sz="900" dirty="0">
                <a:solidFill>
                  <a:schemeClr val="bg1"/>
                </a:solidFill>
                <a:latin typeface="Avenir Next LT Pro" panose="020B0504020202020204" pitchFamily="34" charset="0"/>
              </a:rPr>
              <a:t>Samarbeten med lokala producenter av alkoholhaltiga drycker och premiumprodukter kan skapa en differentierad position på marknaden.</a:t>
            </a:r>
          </a:p>
        </p:txBody>
      </p:sp>
      <p:sp>
        <p:nvSpPr>
          <p:cNvPr id="43" name="textruta 42">
            <a:extLst>
              <a:ext uri="{FF2B5EF4-FFF2-40B4-BE49-F238E27FC236}">
                <a16:creationId xmlns:a16="http://schemas.microsoft.com/office/drawing/2014/main" id="{3319A1D9-913E-DE8B-EC7C-ADDC86080C08}"/>
              </a:ext>
            </a:extLst>
          </p:cNvPr>
          <p:cNvSpPr txBox="1"/>
          <p:nvPr/>
        </p:nvSpPr>
        <p:spPr>
          <a:xfrm>
            <a:off x="7965518" y="254649"/>
            <a:ext cx="3916381" cy="369332"/>
          </a:xfrm>
          <a:prstGeom prst="rect">
            <a:avLst/>
          </a:prstGeom>
          <a:noFill/>
        </p:spPr>
        <p:txBody>
          <a:bodyPr wrap="square" rtlCol="0">
            <a:spAutoFit/>
          </a:bodyPr>
          <a:lstStyle/>
          <a:p>
            <a:pPr algn="r"/>
            <a:r>
              <a:rPr lang="sv-SE" b="1" dirty="0">
                <a:solidFill>
                  <a:srgbClr val="00760E"/>
                </a:solidFill>
                <a:latin typeface="Avenir Next LT Pro" panose="020B0504020202020204" pitchFamily="34" charset="0"/>
              </a:rPr>
              <a:t>Svagheter</a:t>
            </a:r>
            <a:endParaRPr lang="sv-SE" sz="2800" b="1" dirty="0">
              <a:solidFill>
                <a:srgbClr val="00760E"/>
              </a:solidFill>
              <a:latin typeface="Avenir Next LT Pro" panose="020B0504020202020204" pitchFamily="34" charset="0"/>
            </a:endParaRPr>
          </a:p>
        </p:txBody>
      </p:sp>
      <p:sp>
        <p:nvSpPr>
          <p:cNvPr id="44" name="textruta 43">
            <a:extLst>
              <a:ext uri="{FF2B5EF4-FFF2-40B4-BE49-F238E27FC236}">
                <a16:creationId xmlns:a16="http://schemas.microsoft.com/office/drawing/2014/main" id="{2823C1F2-C11B-88D8-D724-51FF4B0C0245}"/>
              </a:ext>
            </a:extLst>
          </p:cNvPr>
          <p:cNvSpPr txBox="1"/>
          <p:nvPr/>
        </p:nvSpPr>
        <p:spPr>
          <a:xfrm>
            <a:off x="310099" y="3591653"/>
            <a:ext cx="3916381" cy="369332"/>
          </a:xfrm>
          <a:prstGeom prst="rect">
            <a:avLst/>
          </a:prstGeom>
          <a:noFill/>
        </p:spPr>
        <p:txBody>
          <a:bodyPr wrap="square" rtlCol="0">
            <a:spAutoFit/>
          </a:bodyPr>
          <a:lstStyle/>
          <a:p>
            <a:r>
              <a:rPr lang="sv-SE" b="1" dirty="0">
                <a:solidFill>
                  <a:srgbClr val="00760E"/>
                </a:solidFill>
                <a:latin typeface="Avenir Next LT Pro" panose="020B0504020202020204" pitchFamily="34" charset="0"/>
              </a:rPr>
              <a:t>Hot</a:t>
            </a:r>
            <a:endParaRPr lang="sv-SE" sz="2800" b="1" dirty="0">
              <a:solidFill>
                <a:srgbClr val="00760E"/>
              </a:solidFill>
              <a:latin typeface="Avenir Next LT Pro" panose="020B0504020202020204" pitchFamily="34" charset="0"/>
            </a:endParaRPr>
          </a:p>
        </p:txBody>
      </p:sp>
      <p:sp>
        <p:nvSpPr>
          <p:cNvPr id="45" name="textruta 44">
            <a:extLst>
              <a:ext uri="{FF2B5EF4-FFF2-40B4-BE49-F238E27FC236}">
                <a16:creationId xmlns:a16="http://schemas.microsoft.com/office/drawing/2014/main" id="{B78413A5-DC4D-33DD-3A81-BCB66C8D5ADB}"/>
              </a:ext>
            </a:extLst>
          </p:cNvPr>
          <p:cNvSpPr txBox="1"/>
          <p:nvPr/>
        </p:nvSpPr>
        <p:spPr>
          <a:xfrm>
            <a:off x="7965518" y="3591653"/>
            <a:ext cx="3916381" cy="369332"/>
          </a:xfrm>
          <a:prstGeom prst="rect">
            <a:avLst/>
          </a:prstGeom>
          <a:noFill/>
        </p:spPr>
        <p:txBody>
          <a:bodyPr wrap="square" rtlCol="0">
            <a:spAutoFit/>
          </a:bodyPr>
          <a:lstStyle/>
          <a:p>
            <a:pPr algn="r"/>
            <a:r>
              <a:rPr lang="sv-SE" b="1" dirty="0">
                <a:solidFill>
                  <a:schemeClr val="bg1"/>
                </a:solidFill>
                <a:latin typeface="Avenir Next LT Pro" panose="020B0504020202020204" pitchFamily="34" charset="0"/>
              </a:rPr>
              <a:t>Möjligheter</a:t>
            </a:r>
            <a:endParaRPr lang="sv-SE" sz="2800" b="1"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47544694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ihandsfigur: Form 7">
            <a:extLst>
              <a:ext uri="{FF2B5EF4-FFF2-40B4-BE49-F238E27FC236}">
                <a16:creationId xmlns:a16="http://schemas.microsoft.com/office/drawing/2014/main" id="{7704B1E9-AA34-6F67-B016-292B2107AEF5}"/>
              </a:ext>
            </a:extLst>
          </p:cNvPr>
          <p:cNvSpPr/>
          <p:nvPr/>
        </p:nvSpPr>
        <p:spPr>
          <a:xfrm>
            <a:off x="181009" y="113716"/>
            <a:ext cx="11829982" cy="6536991"/>
          </a:xfrm>
          <a:custGeom>
            <a:avLst/>
            <a:gdLst>
              <a:gd name="connsiteX0" fmla="*/ 449291 w 11416931"/>
              <a:gd name="connsiteY0" fmla="*/ 0 h 6258402"/>
              <a:gd name="connsiteX1" fmla="*/ 10967640 w 11416931"/>
              <a:gd name="connsiteY1" fmla="*/ 0 h 6258402"/>
              <a:gd name="connsiteX2" fmla="*/ 11416931 w 11416931"/>
              <a:gd name="connsiteY2" fmla="*/ 449291 h 6258402"/>
              <a:gd name="connsiteX3" fmla="*/ 11416931 w 11416931"/>
              <a:gd name="connsiteY3" fmla="*/ 3596139 h 6258402"/>
              <a:gd name="connsiteX4" fmla="*/ 8806925 w 11416931"/>
              <a:gd name="connsiteY4" fmla="*/ 6258402 h 6258402"/>
              <a:gd name="connsiteX5" fmla="*/ 449291 w 11416931"/>
              <a:gd name="connsiteY5" fmla="*/ 6258402 h 6258402"/>
              <a:gd name="connsiteX6" fmla="*/ 0 w 11416931"/>
              <a:gd name="connsiteY6" fmla="*/ 5809111 h 6258402"/>
              <a:gd name="connsiteX7" fmla="*/ 0 w 11416931"/>
              <a:gd name="connsiteY7" fmla="*/ 449291 h 6258402"/>
              <a:gd name="connsiteX8" fmla="*/ 449291 w 11416931"/>
              <a:gd name="connsiteY8" fmla="*/ 0 h 625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931" h="6258402">
                <a:moveTo>
                  <a:pt x="449291" y="0"/>
                </a:moveTo>
                <a:lnTo>
                  <a:pt x="10967640" y="0"/>
                </a:lnTo>
                <a:cubicBezTo>
                  <a:pt x="11215777" y="0"/>
                  <a:pt x="11416931" y="201154"/>
                  <a:pt x="11416931" y="449291"/>
                </a:cubicBezTo>
                <a:lnTo>
                  <a:pt x="11416931" y="3596139"/>
                </a:lnTo>
                <a:cubicBezTo>
                  <a:pt x="9975465" y="3596139"/>
                  <a:pt x="8806925" y="4788075"/>
                  <a:pt x="8806925" y="6258402"/>
                </a:cubicBezTo>
                <a:lnTo>
                  <a:pt x="449291" y="6258402"/>
                </a:lnTo>
                <a:cubicBezTo>
                  <a:pt x="201154" y="6258402"/>
                  <a:pt x="0" y="6057248"/>
                  <a:pt x="0" y="5809111"/>
                </a:cubicBezTo>
                <a:lnTo>
                  <a:pt x="0" y="449291"/>
                </a:lnTo>
                <a:cubicBezTo>
                  <a:pt x="0" y="201154"/>
                  <a:pt x="201154" y="0"/>
                  <a:pt x="449291"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5" name="textruta 4">
            <a:extLst>
              <a:ext uri="{FF2B5EF4-FFF2-40B4-BE49-F238E27FC236}">
                <a16:creationId xmlns:a16="http://schemas.microsoft.com/office/drawing/2014/main" id="{DE29940A-F7C2-5015-C2D5-173E9BB99D51}"/>
              </a:ext>
            </a:extLst>
          </p:cNvPr>
          <p:cNvSpPr txBox="1"/>
          <p:nvPr/>
        </p:nvSpPr>
        <p:spPr>
          <a:xfrm>
            <a:off x="215015" y="113716"/>
            <a:ext cx="7759125" cy="769441"/>
          </a:xfrm>
          <a:prstGeom prst="rect">
            <a:avLst/>
          </a:prstGeom>
          <a:noFill/>
        </p:spPr>
        <p:txBody>
          <a:bodyPr wrap="square" rtlCol="0">
            <a:spAutoFit/>
          </a:bodyPr>
          <a:lstStyle/>
          <a:p>
            <a:r>
              <a:rPr lang="sv-SE" sz="4400" b="1" dirty="0">
                <a:solidFill>
                  <a:schemeClr val="bg1"/>
                </a:solidFill>
                <a:latin typeface="Avenir Next LT Pro" panose="020B0504020202020204" pitchFamily="34" charset="0"/>
              </a:rPr>
              <a:t>Styrkor</a:t>
            </a:r>
            <a:endParaRPr lang="sv-SE" sz="6600" b="1" dirty="0">
              <a:solidFill>
                <a:schemeClr val="bg1"/>
              </a:solidFill>
              <a:latin typeface="Avenir Next LT Pro" panose="020B0504020202020204" pitchFamily="34" charset="0"/>
            </a:endParaRPr>
          </a:p>
        </p:txBody>
      </p:sp>
      <p:sp>
        <p:nvSpPr>
          <p:cNvPr id="6" name="textruta 5">
            <a:extLst>
              <a:ext uri="{FF2B5EF4-FFF2-40B4-BE49-F238E27FC236}">
                <a16:creationId xmlns:a16="http://schemas.microsoft.com/office/drawing/2014/main" id="{F20ABAED-E903-D63B-3874-9137EA940B24}"/>
              </a:ext>
            </a:extLst>
          </p:cNvPr>
          <p:cNvSpPr txBox="1"/>
          <p:nvPr/>
        </p:nvSpPr>
        <p:spPr>
          <a:xfrm>
            <a:off x="215015" y="883157"/>
            <a:ext cx="8881608" cy="5324535"/>
          </a:xfrm>
          <a:prstGeom prst="rect">
            <a:avLst/>
          </a:prstGeom>
          <a:noFill/>
        </p:spPr>
        <p:txBody>
          <a:bodyPr wrap="square" rtlCol="0">
            <a:spAutoFit/>
          </a:bodyPr>
          <a:lstStyle/>
          <a:p>
            <a:r>
              <a:rPr lang="sv-SE" sz="2000" b="1" dirty="0">
                <a:solidFill>
                  <a:schemeClr val="bg1"/>
                </a:solidFill>
                <a:latin typeface="Avenir Next LT Pro" panose="020B0504020202020204" pitchFamily="34" charset="0"/>
              </a:rPr>
              <a:t>Moderna lokaler och trevlig kundupplevelse</a:t>
            </a:r>
          </a:p>
          <a:p>
            <a:r>
              <a:rPr lang="sv-SE" sz="2000" dirty="0">
                <a:solidFill>
                  <a:schemeClr val="bg1"/>
                </a:solidFill>
                <a:latin typeface="Avenir Next LT Pro" panose="020B0504020202020204" pitchFamily="34" charset="0"/>
              </a:rPr>
              <a:t>Coop har moderna lokaler som ger en bra upplevelse med korta köer och ingen trängsel</a:t>
            </a:r>
          </a:p>
          <a:p>
            <a:r>
              <a:rPr lang="sv-SE" sz="2000" dirty="0">
                <a:solidFill>
                  <a:schemeClr val="bg1"/>
                </a:solidFill>
                <a:latin typeface="Avenir Next LT Pro" panose="020B0504020202020204" pitchFamily="34" charset="0"/>
              </a:rPr>
              <a:t>Personalen är trevlig  och kompetent vilket skapar ett trevligt och välkomnande intryck</a:t>
            </a:r>
          </a:p>
          <a:p>
            <a:endParaRPr lang="sv-SE" sz="2000" dirty="0">
              <a:solidFill>
                <a:schemeClr val="bg1"/>
              </a:solidFill>
              <a:latin typeface="Avenir Next LT Pro" panose="020B0504020202020204" pitchFamily="34" charset="0"/>
            </a:endParaRPr>
          </a:p>
          <a:p>
            <a:r>
              <a:rPr lang="sv-SE" sz="2000" b="1" dirty="0">
                <a:solidFill>
                  <a:schemeClr val="bg1"/>
                </a:solidFill>
                <a:latin typeface="Avenir Next LT Pro" panose="020B0504020202020204" pitchFamily="34" charset="0"/>
              </a:rPr>
              <a:t>Starkt varumärke och hållbarhetsprofil</a:t>
            </a:r>
          </a:p>
          <a:p>
            <a:r>
              <a:rPr lang="sv-SE" sz="2000" dirty="0">
                <a:solidFill>
                  <a:schemeClr val="bg1"/>
                </a:solidFill>
                <a:latin typeface="Avenir Next LT Pro" panose="020B0504020202020204" pitchFamily="34" charset="0"/>
              </a:rPr>
              <a:t>Coop har ett starkt varumärke med fokus på hållbarhet och ekologiska produkter, vilket tilltalar miljömedvetna konsumenter.</a:t>
            </a:r>
          </a:p>
          <a:p>
            <a:r>
              <a:rPr lang="sv-SE" sz="2000" dirty="0">
                <a:solidFill>
                  <a:schemeClr val="bg1"/>
                </a:solidFill>
                <a:latin typeface="Avenir Next LT Pro" panose="020B0504020202020204" pitchFamily="34" charset="0"/>
              </a:rPr>
              <a:t>Ett av Europas största automatiserade lager i Eskilstuna ger en stark logistisk kapacitet och stödjer hållbarhetsprofilen.</a:t>
            </a:r>
          </a:p>
          <a:p>
            <a:endParaRPr lang="sv-SE" sz="2000" dirty="0">
              <a:solidFill>
                <a:schemeClr val="bg1"/>
              </a:solidFill>
              <a:latin typeface="Avenir Next LT Pro" panose="020B0504020202020204" pitchFamily="34" charset="0"/>
            </a:endParaRPr>
          </a:p>
          <a:p>
            <a:r>
              <a:rPr lang="sv-SE" sz="2000" b="1" dirty="0">
                <a:solidFill>
                  <a:schemeClr val="bg1"/>
                </a:solidFill>
                <a:latin typeface="Avenir Next LT Pro" panose="020B0504020202020204" pitchFamily="34" charset="0"/>
              </a:rPr>
              <a:t>Brett produktsortiment och närhet till kunder</a:t>
            </a:r>
          </a:p>
          <a:p>
            <a:r>
              <a:rPr lang="sv-SE" sz="2000" dirty="0">
                <a:solidFill>
                  <a:schemeClr val="bg1"/>
                </a:solidFill>
                <a:latin typeface="Avenir Next LT Pro" panose="020B0504020202020204" pitchFamily="34" charset="0"/>
              </a:rPr>
              <a:t>Coop har ett välutvecklat sortiment av egna märkesvaror som erbjuder bra kvalitet till konkurrenskraftiga priser.</a:t>
            </a:r>
          </a:p>
          <a:p>
            <a:r>
              <a:rPr lang="sv-SE" sz="2000" dirty="0">
                <a:solidFill>
                  <a:schemeClr val="bg1"/>
                </a:solidFill>
                <a:latin typeface="Avenir Next LT Pro" panose="020B0504020202020204" pitchFamily="34" charset="0"/>
              </a:rPr>
              <a:t>Kombination av fysiska butiker och e-handel ger flexibilitet och tillgänglighet för kunderna.</a:t>
            </a:r>
          </a:p>
        </p:txBody>
      </p:sp>
      <p:sp>
        <p:nvSpPr>
          <p:cNvPr id="7" name="Frihandsfigur: Form 6">
            <a:extLst>
              <a:ext uri="{FF2B5EF4-FFF2-40B4-BE49-F238E27FC236}">
                <a16:creationId xmlns:a16="http://schemas.microsoft.com/office/drawing/2014/main" id="{F6A686F5-C4B2-B1C5-DC86-1CFA91EC00BB}"/>
              </a:ext>
            </a:extLst>
          </p:cNvPr>
          <p:cNvSpPr/>
          <p:nvPr/>
        </p:nvSpPr>
        <p:spPr>
          <a:xfrm>
            <a:off x="9511630" y="4059907"/>
            <a:ext cx="2499361" cy="2590800"/>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pic>
        <p:nvPicPr>
          <p:cNvPr id="4" name="Bild 3" descr="Muskulös arm kontur">
            <a:extLst>
              <a:ext uri="{FF2B5EF4-FFF2-40B4-BE49-F238E27FC236}">
                <a16:creationId xmlns:a16="http://schemas.microsoft.com/office/drawing/2014/main" id="{D17E23C2-D210-30D3-AC66-E92B45536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5301" y="4677067"/>
            <a:ext cx="1598990" cy="1598990"/>
          </a:xfrm>
          <a:prstGeom prst="rect">
            <a:avLst/>
          </a:prstGeom>
        </p:spPr>
      </p:pic>
    </p:spTree>
    <p:extLst>
      <p:ext uri="{BB962C8B-B14F-4D97-AF65-F5344CB8AC3E}">
        <p14:creationId xmlns:p14="http://schemas.microsoft.com/office/powerpoint/2010/main" val="73288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ihandsfigur: Form 3">
            <a:extLst>
              <a:ext uri="{FF2B5EF4-FFF2-40B4-BE49-F238E27FC236}">
                <a16:creationId xmlns:a16="http://schemas.microsoft.com/office/drawing/2014/main" id="{845F54F2-4B09-90E2-1A38-267F27BE889A}"/>
              </a:ext>
            </a:extLst>
          </p:cNvPr>
          <p:cNvSpPr/>
          <p:nvPr/>
        </p:nvSpPr>
        <p:spPr>
          <a:xfrm flipH="1">
            <a:off x="181009" y="113716"/>
            <a:ext cx="11829982" cy="6536991"/>
          </a:xfrm>
          <a:custGeom>
            <a:avLst/>
            <a:gdLst>
              <a:gd name="connsiteX0" fmla="*/ 449291 w 11416931"/>
              <a:gd name="connsiteY0" fmla="*/ 0 h 6258402"/>
              <a:gd name="connsiteX1" fmla="*/ 10967640 w 11416931"/>
              <a:gd name="connsiteY1" fmla="*/ 0 h 6258402"/>
              <a:gd name="connsiteX2" fmla="*/ 11416931 w 11416931"/>
              <a:gd name="connsiteY2" fmla="*/ 449291 h 6258402"/>
              <a:gd name="connsiteX3" fmla="*/ 11416931 w 11416931"/>
              <a:gd name="connsiteY3" fmla="*/ 3596139 h 6258402"/>
              <a:gd name="connsiteX4" fmla="*/ 8806925 w 11416931"/>
              <a:gd name="connsiteY4" fmla="*/ 6258402 h 6258402"/>
              <a:gd name="connsiteX5" fmla="*/ 449291 w 11416931"/>
              <a:gd name="connsiteY5" fmla="*/ 6258402 h 6258402"/>
              <a:gd name="connsiteX6" fmla="*/ 0 w 11416931"/>
              <a:gd name="connsiteY6" fmla="*/ 5809111 h 6258402"/>
              <a:gd name="connsiteX7" fmla="*/ 0 w 11416931"/>
              <a:gd name="connsiteY7" fmla="*/ 449291 h 6258402"/>
              <a:gd name="connsiteX8" fmla="*/ 449291 w 11416931"/>
              <a:gd name="connsiteY8" fmla="*/ 0 h 625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931" h="6258402">
                <a:moveTo>
                  <a:pt x="449291" y="0"/>
                </a:moveTo>
                <a:lnTo>
                  <a:pt x="10967640" y="0"/>
                </a:lnTo>
                <a:cubicBezTo>
                  <a:pt x="11215777" y="0"/>
                  <a:pt x="11416931" y="201154"/>
                  <a:pt x="11416931" y="449291"/>
                </a:cubicBezTo>
                <a:lnTo>
                  <a:pt x="11416931" y="3596139"/>
                </a:lnTo>
                <a:cubicBezTo>
                  <a:pt x="9975465" y="3596139"/>
                  <a:pt x="8806925" y="4788075"/>
                  <a:pt x="8806925" y="6258402"/>
                </a:cubicBezTo>
                <a:lnTo>
                  <a:pt x="449291" y="6258402"/>
                </a:lnTo>
                <a:cubicBezTo>
                  <a:pt x="201154" y="6258402"/>
                  <a:pt x="0" y="6057248"/>
                  <a:pt x="0" y="5809111"/>
                </a:cubicBezTo>
                <a:lnTo>
                  <a:pt x="0" y="449291"/>
                </a:lnTo>
                <a:cubicBezTo>
                  <a:pt x="0" y="201154"/>
                  <a:pt x="201154" y="0"/>
                  <a:pt x="449291"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6" name="Frihandsfigur: Form 5">
            <a:extLst>
              <a:ext uri="{FF2B5EF4-FFF2-40B4-BE49-F238E27FC236}">
                <a16:creationId xmlns:a16="http://schemas.microsoft.com/office/drawing/2014/main" id="{82E52FBC-9EDF-D864-D162-8E867A84CE6B}"/>
              </a:ext>
            </a:extLst>
          </p:cNvPr>
          <p:cNvSpPr/>
          <p:nvPr/>
        </p:nvSpPr>
        <p:spPr>
          <a:xfrm rot="5400000">
            <a:off x="143353" y="4095311"/>
            <a:ext cx="2593054" cy="2517740"/>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pic>
        <p:nvPicPr>
          <p:cNvPr id="7" name="Bild 6" descr="Tummen ned kontur">
            <a:extLst>
              <a:ext uri="{FF2B5EF4-FFF2-40B4-BE49-F238E27FC236}">
                <a16:creationId xmlns:a16="http://schemas.microsoft.com/office/drawing/2014/main" id="{1F5AE503-4D4F-487B-B876-23ACADD1BB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43" y="4933865"/>
            <a:ext cx="1473072" cy="1473072"/>
          </a:xfrm>
          <a:prstGeom prst="rect">
            <a:avLst/>
          </a:prstGeom>
        </p:spPr>
      </p:pic>
      <p:sp>
        <p:nvSpPr>
          <p:cNvPr id="8" name="textruta 7">
            <a:extLst>
              <a:ext uri="{FF2B5EF4-FFF2-40B4-BE49-F238E27FC236}">
                <a16:creationId xmlns:a16="http://schemas.microsoft.com/office/drawing/2014/main" id="{06976291-26C2-BB98-89A4-9C1964024244}"/>
              </a:ext>
            </a:extLst>
          </p:cNvPr>
          <p:cNvSpPr txBox="1"/>
          <p:nvPr/>
        </p:nvSpPr>
        <p:spPr>
          <a:xfrm>
            <a:off x="2405670" y="976734"/>
            <a:ext cx="9371903" cy="5632311"/>
          </a:xfrm>
          <a:prstGeom prst="rect">
            <a:avLst/>
          </a:prstGeom>
          <a:noFill/>
        </p:spPr>
        <p:txBody>
          <a:bodyPr wrap="square" rtlCol="0">
            <a:spAutoFit/>
          </a:bodyPr>
          <a:lstStyle/>
          <a:p>
            <a:pPr algn="r"/>
            <a:r>
              <a:rPr lang="sv-SE" sz="2000" b="1" dirty="0">
                <a:solidFill>
                  <a:srgbClr val="00760E"/>
                </a:solidFill>
                <a:latin typeface="Avenir Next LT Pro" panose="020B0504020202020204" pitchFamily="34" charset="0"/>
              </a:rPr>
              <a:t>Prisnivå och konkurrens</a:t>
            </a:r>
          </a:p>
          <a:p>
            <a:pPr algn="r"/>
            <a:r>
              <a:rPr lang="sv-SE" sz="2000" dirty="0">
                <a:solidFill>
                  <a:srgbClr val="00760E"/>
                </a:solidFill>
                <a:latin typeface="Avenir Next LT Pro" panose="020B0504020202020204" pitchFamily="34" charset="0"/>
              </a:rPr>
              <a:t>Coop uppfattas som dyrare än lågprisaktörer som Lidl och Willys, vilket kan påverka kundlojaliteten.</a:t>
            </a:r>
          </a:p>
          <a:p>
            <a:pPr algn="r"/>
            <a:endParaRPr lang="sv-SE" sz="2000" dirty="0">
              <a:solidFill>
                <a:srgbClr val="00760E"/>
              </a:solidFill>
              <a:latin typeface="Avenir Next LT Pro" panose="020B0504020202020204" pitchFamily="34" charset="0"/>
            </a:endParaRPr>
          </a:p>
          <a:p>
            <a:pPr algn="r"/>
            <a:r>
              <a:rPr lang="sv-SE" sz="2000" b="1" dirty="0">
                <a:solidFill>
                  <a:srgbClr val="00760E"/>
                </a:solidFill>
                <a:latin typeface="Avenir Next LT Pro" panose="020B0504020202020204" pitchFamily="34" charset="0"/>
              </a:rPr>
              <a:t>Digital utveckling och e-handel</a:t>
            </a:r>
          </a:p>
          <a:p>
            <a:pPr algn="r"/>
            <a:r>
              <a:rPr lang="sv-SE" sz="2000" dirty="0">
                <a:solidFill>
                  <a:srgbClr val="00760E"/>
                </a:solidFill>
                <a:latin typeface="Avenir Next LT Pro" panose="020B0504020202020204" pitchFamily="34" charset="0"/>
              </a:rPr>
              <a:t>Brister i Coops e-handelsplattform minskar konkurrenskraften online.</a:t>
            </a:r>
          </a:p>
          <a:p>
            <a:pPr algn="r"/>
            <a:endParaRPr lang="sv-SE" sz="2000" dirty="0">
              <a:solidFill>
                <a:srgbClr val="00760E"/>
              </a:solidFill>
              <a:latin typeface="Avenir Next LT Pro" panose="020B0504020202020204" pitchFamily="34" charset="0"/>
            </a:endParaRPr>
          </a:p>
          <a:p>
            <a:pPr algn="r"/>
            <a:r>
              <a:rPr lang="sv-SE" sz="2000" b="1" dirty="0">
                <a:solidFill>
                  <a:srgbClr val="00760E"/>
                </a:solidFill>
                <a:latin typeface="Avenir Next LT Pro" panose="020B0504020202020204" pitchFamily="34" charset="0"/>
              </a:rPr>
              <a:t>Logistisk konkurrens</a:t>
            </a:r>
          </a:p>
          <a:p>
            <a:pPr algn="r"/>
            <a:r>
              <a:rPr lang="sv-SE" sz="2000" dirty="0">
                <a:solidFill>
                  <a:srgbClr val="00760E"/>
                </a:solidFill>
                <a:latin typeface="Avenir Next LT Pro" panose="020B0504020202020204" pitchFamily="34" charset="0"/>
              </a:rPr>
              <a:t>Coop ligger efter sina konkurrenter, såsom ICA och Axfood, i automationsgrad i lagerhållning.</a:t>
            </a:r>
          </a:p>
          <a:p>
            <a:pPr algn="r"/>
            <a:endParaRPr lang="sv-SE" sz="2000" dirty="0">
              <a:solidFill>
                <a:srgbClr val="00760E"/>
              </a:solidFill>
              <a:latin typeface="Avenir Next LT Pro" panose="020B0504020202020204" pitchFamily="34" charset="0"/>
            </a:endParaRPr>
          </a:p>
          <a:p>
            <a:pPr algn="r"/>
            <a:r>
              <a:rPr lang="sv-SE" sz="2000" b="1" dirty="0">
                <a:solidFill>
                  <a:srgbClr val="00760E"/>
                </a:solidFill>
                <a:latin typeface="Avenir Next LT Pro" panose="020B0504020202020204" pitchFamily="34" charset="0"/>
              </a:rPr>
              <a:t>Erfarenhet och interna rutiner</a:t>
            </a:r>
          </a:p>
          <a:p>
            <a:pPr algn="r"/>
            <a:r>
              <a:rPr lang="sv-SE" sz="2000" dirty="0">
                <a:solidFill>
                  <a:srgbClr val="00760E"/>
                </a:solidFill>
                <a:latin typeface="Avenir Next LT Pro" panose="020B0504020202020204" pitchFamily="34" charset="0"/>
              </a:rPr>
              <a:t>Brist på erfarenhet och hantering av specifika produkter, som alkohol, kräver resurser för utbildning och anpassning.</a:t>
            </a:r>
          </a:p>
          <a:p>
            <a:pPr algn="r"/>
            <a:endParaRPr lang="sv-SE" sz="2000" dirty="0">
              <a:solidFill>
                <a:srgbClr val="00760E"/>
              </a:solidFill>
              <a:latin typeface="Avenir Next LT Pro" panose="020B0504020202020204" pitchFamily="34" charset="0"/>
            </a:endParaRPr>
          </a:p>
          <a:p>
            <a:pPr algn="r"/>
            <a:r>
              <a:rPr lang="sv-SE" sz="2000" b="1" dirty="0">
                <a:solidFill>
                  <a:srgbClr val="00760E"/>
                </a:solidFill>
                <a:latin typeface="Avenir Next LT Pro" panose="020B0504020202020204" pitchFamily="34" charset="0"/>
              </a:rPr>
              <a:t>Kommunikationsbrist inom verksamheten</a:t>
            </a:r>
          </a:p>
          <a:p>
            <a:pPr algn="r"/>
            <a:r>
              <a:rPr lang="sv-SE" sz="2000" dirty="0">
                <a:solidFill>
                  <a:srgbClr val="00760E"/>
                </a:solidFill>
                <a:latin typeface="Avenir Next LT Pro" panose="020B0504020202020204" pitchFamily="34" charset="0"/>
              </a:rPr>
              <a:t>Dålig intern kommunikation kan leda till datainsamlingsbrister och missade möjligheter vid nya initiativ.</a:t>
            </a:r>
          </a:p>
        </p:txBody>
      </p:sp>
      <p:sp>
        <p:nvSpPr>
          <p:cNvPr id="9" name="textruta 8">
            <a:extLst>
              <a:ext uri="{FF2B5EF4-FFF2-40B4-BE49-F238E27FC236}">
                <a16:creationId xmlns:a16="http://schemas.microsoft.com/office/drawing/2014/main" id="{ED96D57F-1D45-A83E-044B-BAB6D4F8D613}"/>
              </a:ext>
            </a:extLst>
          </p:cNvPr>
          <p:cNvSpPr txBox="1"/>
          <p:nvPr/>
        </p:nvSpPr>
        <p:spPr>
          <a:xfrm>
            <a:off x="7861192" y="207293"/>
            <a:ext cx="3916381" cy="769441"/>
          </a:xfrm>
          <a:prstGeom prst="rect">
            <a:avLst/>
          </a:prstGeom>
          <a:noFill/>
        </p:spPr>
        <p:txBody>
          <a:bodyPr wrap="square" rtlCol="0">
            <a:spAutoFit/>
          </a:bodyPr>
          <a:lstStyle/>
          <a:p>
            <a:pPr algn="r"/>
            <a:r>
              <a:rPr lang="sv-SE" sz="4400" b="1" dirty="0">
                <a:solidFill>
                  <a:srgbClr val="00760E"/>
                </a:solidFill>
                <a:latin typeface="Avenir Next LT Pro" panose="020B0504020202020204" pitchFamily="34" charset="0"/>
              </a:rPr>
              <a:t>Svagheter</a:t>
            </a:r>
            <a:endParaRPr lang="sv-SE" sz="6000" b="1" dirty="0">
              <a:solidFill>
                <a:srgbClr val="00760E"/>
              </a:solidFill>
              <a:latin typeface="Avenir Next LT Pro" panose="020B0504020202020204" pitchFamily="34" charset="0"/>
            </a:endParaRPr>
          </a:p>
        </p:txBody>
      </p:sp>
    </p:spTree>
    <p:extLst>
      <p:ext uri="{BB962C8B-B14F-4D97-AF65-F5344CB8AC3E}">
        <p14:creationId xmlns:p14="http://schemas.microsoft.com/office/powerpoint/2010/main" val="70286092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ihandsfigur: Form 1">
            <a:extLst>
              <a:ext uri="{FF2B5EF4-FFF2-40B4-BE49-F238E27FC236}">
                <a16:creationId xmlns:a16="http://schemas.microsoft.com/office/drawing/2014/main" id="{A20A6C45-B2ED-47A2-7243-C4FD7BC63424}"/>
              </a:ext>
            </a:extLst>
          </p:cNvPr>
          <p:cNvSpPr/>
          <p:nvPr/>
        </p:nvSpPr>
        <p:spPr>
          <a:xfrm flipH="1" flipV="1">
            <a:off x="181009" y="113716"/>
            <a:ext cx="11829982" cy="6536991"/>
          </a:xfrm>
          <a:custGeom>
            <a:avLst/>
            <a:gdLst>
              <a:gd name="connsiteX0" fmla="*/ 449291 w 11416931"/>
              <a:gd name="connsiteY0" fmla="*/ 0 h 6258402"/>
              <a:gd name="connsiteX1" fmla="*/ 10967640 w 11416931"/>
              <a:gd name="connsiteY1" fmla="*/ 0 h 6258402"/>
              <a:gd name="connsiteX2" fmla="*/ 11416931 w 11416931"/>
              <a:gd name="connsiteY2" fmla="*/ 449291 h 6258402"/>
              <a:gd name="connsiteX3" fmla="*/ 11416931 w 11416931"/>
              <a:gd name="connsiteY3" fmla="*/ 3596139 h 6258402"/>
              <a:gd name="connsiteX4" fmla="*/ 8806925 w 11416931"/>
              <a:gd name="connsiteY4" fmla="*/ 6258402 h 6258402"/>
              <a:gd name="connsiteX5" fmla="*/ 449291 w 11416931"/>
              <a:gd name="connsiteY5" fmla="*/ 6258402 h 6258402"/>
              <a:gd name="connsiteX6" fmla="*/ 0 w 11416931"/>
              <a:gd name="connsiteY6" fmla="*/ 5809111 h 6258402"/>
              <a:gd name="connsiteX7" fmla="*/ 0 w 11416931"/>
              <a:gd name="connsiteY7" fmla="*/ 449291 h 6258402"/>
              <a:gd name="connsiteX8" fmla="*/ 449291 w 11416931"/>
              <a:gd name="connsiteY8" fmla="*/ 0 h 625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931" h="6258402">
                <a:moveTo>
                  <a:pt x="449291" y="0"/>
                </a:moveTo>
                <a:lnTo>
                  <a:pt x="10967640" y="0"/>
                </a:lnTo>
                <a:cubicBezTo>
                  <a:pt x="11215777" y="0"/>
                  <a:pt x="11416931" y="201154"/>
                  <a:pt x="11416931" y="449291"/>
                </a:cubicBezTo>
                <a:lnTo>
                  <a:pt x="11416931" y="3596139"/>
                </a:lnTo>
                <a:cubicBezTo>
                  <a:pt x="9975465" y="3596139"/>
                  <a:pt x="8806925" y="4788075"/>
                  <a:pt x="8806925" y="6258402"/>
                </a:cubicBezTo>
                <a:lnTo>
                  <a:pt x="449291" y="6258402"/>
                </a:lnTo>
                <a:cubicBezTo>
                  <a:pt x="201154" y="6258402"/>
                  <a:pt x="0" y="6057248"/>
                  <a:pt x="0" y="5809111"/>
                </a:cubicBezTo>
                <a:lnTo>
                  <a:pt x="0" y="449291"/>
                </a:lnTo>
                <a:cubicBezTo>
                  <a:pt x="0" y="201154"/>
                  <a:pt x="201154" y="0"/>
                  <a:pt x="449291"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3" name="Frihandsfigur: Form 2">
            <a:extLst>
              <a:ext uri="{FF2B5EF4-FFF2-40B4-BE49-F238E27FC236}">
                <a16:creationId xmlns:a16="http://schemas.microsoft.com/office/drawing/2014/main" id="{80DAA63C-F483-E921-1996-0BB1FF5FBC09}"/>
              </a:ext>
            </a:extLst>
          </p:cNvPr>
          <p:cNvSpPr/>
          <p:nvPr/>
        </p:nvSpPr>
        <p:spPr>
          <a:xfrm rot="10800000">
            <a:off x="181003" y="113711"/>
            <a:ext cx="2519238" cy="2611078"/>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rgbClr val="00AB4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pic>
        <p:nvPicPr>
          <p:cNvPr id="4" name="Bild 3" descr="Måltavla kontur">
            <a:extLst>
              <a:ext uri="{FF2B5EF4-FFF2-40B4-BE49-F238E27FC236}">
                <a16:creationId xmlns:a16="http://schemas.microsoft.com/office/drawing/2014/main" id="{6F6E3A9D-1CEA-70DB-06AE-57801A2157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11" y="431317"/>
            <a:ext cx="1367210" cy="1367210"/>
          </a:xfrm>
          <a:prstGeom prst="rect">
            <a:avLst/>
          </a:prstGeom>
        </p:spPr>
      </p:pic>
      <p:sp>
        <p:nvSpPr>
          <p:cNvPr id="5" name="textruta 4">
            <a:extLst>
              <a:ext uri="{FF2B5EF4-FFF2-40B4-BE49-F238E27FC236}">
                <a16:creationId xmlns:a16="http://schemas.microsoft.com/office/drawing/2014/main" id="{C721CACD-7700-5E3E-9C46-A8A43BC28DD7}"/>
              </a:ext>
            </a:extLst>
          </p:cNvPr>
          <p:cNvSpPr txBox="1"/>
          <p:nvPr/>
        </p:nvSpPr>
        <p:spPr>
          <a:xfrm>
            <a:off x="2700241" y="976734"/>
            <a:ext cx="9181658" cy="5324535"/>
          </a:xfrm>
          <a:prstGeom prst="rect">
            <a:avLst/>
          </a:prstGeom>
          <a:noFill/>
        </p:spPr>
        <p:txBody>
          <a:bodyPr wrap="square" rtlCol="0">
            <a:spAutoFit/>
          </a:bodyPr>
          <a:lstStyle/>
          <a:p>
            <a:pPr algn="r"/>
            <a:r>
              <a:rPr lang="sv-SE" sz="2000" b="1" dirty="0">
                <a:solidFill>
                  <a:schemeClr val="bg1"/>
                </a:solidFill>
                <a:latin typeface="Avenir Next LT Pro" panose="020B0504020202020204" pitchFamily="34" charset="0"/>
              </a:rPr>
              <a:t>Fortsatt hållbarhetsfokus och lokal produktion</a:t>
            </a:r>
          </a:p>
          <a:p>
            <a:pPr algn="r"/>
            <a:r>
              <a:rPr lang="sv-SE" sz="2000" dirty="0">
                <a:solidFill>
                  <a:schemeClr val="bg1"/>
                </a:solidFill>
                <a:latin typeface="Avenir Next LT Pro" panose="020B0504020202020204" pitchFamily="34" charset="0"/>
              </a:rPr>
              <a:t>Coop kan stärka sin hållbarhetsprofil genom samarbeten med svenska producenter och utökat sortiment av ekologiska och hållbara produkter.</a:t>
            </a:r>
          </a:p>
          <a:p>
            <a:pPr algn="r"/>
            <a:endParaRPr lang="sv-SE" sz="2000" dirty="0">
              <a:solidFill>
                <a:schemeClr val="bg1"/>
              </a:solidFill>
              <a:latin typeface="Avenir Next LT Pro" panose="020B0504020202020204" pitchFamily="34" charset="0"/>
            </a:endParaRPr>
          </a:p>
          <a:p>
            <a:pPr algn="r"/>
            <a:r>
              <a:rPr lang="sv-SE" sz="2000" b="1" dirty="0">
                <a:solidFill>
                  <a:schemeClr val="bg1"/>
                </a:solidFill>
                <a:latin typeface="Avenir Next LT Pro" panose="020B0504020202020204" pitchFamily="34" charset="0"/>
              </a:rPr>
              <a:t>Utveckling av e-handel och automation</a:t>
            </a:r>
          </a:p>
          <a:p>
            <a:pPr algn="r"/>
            <a:r>
              <a:rPr lang="sv-SE" sz="2000" dirty="0">
                <a:solidFill>
                  <a:schemeClr val="bg1"/>
                </a:solidFill>
                <a:latin typeface="Avenir Next LT Pro" panose="020B0504020202020204" pitchFamily="34" charset="0"/>
              </a:rPr>
              <a:t>Genom att förbättra e-handelsplattformen kan Coop kapitalisera på ökande onlineförsäljning och erbjuda leverans direkt till dörr eller paketboxar.</a:t>
            </a:r>
          </a:p>
          <a:p>
            <a:pPr algn="r"/>
            <a:r>
              <a:rPr lang="sv-SE" sz="2000" dirty="0">
                <a:solidFill>
                  <a:schemeClr val="bg1"/>
                </a:solidFill>
                <a:latin typeface="Avenir Next LT Pro" panose="020B0504020202020204" pitchFamily="34" charset="0"/>
              </a:rPr>
              <a:t>Vidareutveckling av automation med fokus på AI kan förbättra lagerhanteringen.</a:t>
            </a:r>
          </a:p>
          <a:p>
            <a:pPr algn="r"/>
            <a:endParaRPr lang="sv-SE" sz="2000" dirty="0">
              <a:solidFill>
                <a:schemeClr val="bg1"/>
              </a:solidFill>
              <a:latin typeface="Avenir Next LT Pro" panose="020B0504020202020204" pitchFamily="34" charset="0"/>
            </a:endParaRPr>
          </a:p>
          <a:p>
            <a:pPr algn="r"/>
            <a:r>
              <a:rPr lang="sv-SE" sz="2000" b="1" dirty="0">
                <a:solidFill>
                  <a:schemeClr val="bg1"/>
                </a:solidFill>
                <a:latin typeface="Avenir Next LT Pro" panose="020B0504020202020204" pitchFamily="34" charset="0"/>
              </a:rPr>
              <a:t>Lojalitetsprogram och kundanpassade erbjudanden</a:t>
            </a:r>
          </a:p>
          <a:p>
            <a:pPr algn="r"/>
            <a:r>
              <a:rPr lang="sv-SE" sz="2000" dirty="0">
                <a:solidFill>
                  <a:schemeClr val="bg1"/>
                </a:solidFill>
                <a:latin typeface="Avenir Next LT Pro" panose="020B0504020202020204" pitchFamily="34" charset="0"/>
              </a:rPr>
              <a:t>Koppla exklusiva erbjudanden på alkohol och andra nya produkter till lojalitetsprogrammet för att öka kundlojalitet och inköp.</a:t>
            </a:r>
          </a:p>
          <a:p>
            <a:pPr algn="r"/>
            <a:endParaRPr lang="sv-SE" sz="2000" dirty="0">
              <a:solidFill>
                <a:schemeClr val="bg1"/>
              </a:solidFill>
              <a:latin typeface="Avenir Next LT Pro" panose="020B0504020202020204" pitchFamily="34" charset="0"/>
            </a:endParaRPr>
          </a:p>
          <a:p>
            <a:pPr algn="r"/>
            <a:r>
              <a:rPr lang="sv-SE" sz="2000" b="1" dirty="0">
                <a:solidFill>
                  <a:schemeClr val="bg1"/>
                </a:solidFill>
                <a:latin typeface="Avenir Next LT Pro" panose="020B0504020202020204" pitchFamily="34" charset="0"/>
              </a:rPr>
              <a:t>Samarbeten med lokala producenter och nischade produkter</a:t>
            </a:r>
          </a:p>
          <a:p>
            <a:pPr algn="r"/>
            <a:r>
              <a:rPr lang="sv-SE" sz="2000" dirty="0">
                <a:solidFill>
                  <a:schemeClr val="bg1"/>
                </a:solidFill>
                <a:latin typeface="Avenir Next LT Pro" panose="020B0504020202020204" pitchFamily="34" charset="0"/>
              </a:rPr>
              <a:t>Samarbeten med lokala producenter av alkoholhaltiga drycker och premiumprodukter kan skapa en differentierad position på marknaden.</a:t>
            </a:r>
          </a:p>
        </p:txBody>
      </p:sp>
      <p:sp>
        <p:nvSpPr>
          <p:cNvPr id="6" name="textruta 5">
            <a:extLst>
              <a:ext uri="{FF2B5EF4-FFF2-40B4-BE49-F238E27FC236}">
                <a16:creationId xmlns:a16="http://schemas.microsoft.com/office/drawing/2014/main" id="{DF64D40F-B6F8-B8AA-99BD-B2AADF3530F3}"/>
              </a:ext>
            </a:extLst>
          </p:cNvPr>
          <p:cNvSpPr txBox="1"/>
          <p:nvPr/>
        </p:nvSpPr>
        <p:spPr>
          <a:xfrm>
            <a:off x="7965518" y="207293"/>
            <a:ext cx="3916381" cy="769441"/>
          </a:xfrm>
          <a:prstGeom prst="rect">
            <a:avLst/>
          </a:prstGeom>
          <a:noFill/>
        </p:spPr>
        <p:txBody>
          <a:bodyPr wrap="square" rtlCol="0">
            <a:spAutoFit/>
          </a:bodyPr>
          <a:lstStyle/>
          <a:p>
            <a:pPr algn="r"/>
            <a:r>
              <a:rPr lang="sv-SE" sz="4400" b="1" dirty="0">
                <a:solidFill>
                  <a:schemeClr val="bg1"/>
                </a:solidFill>
                <a:latin typeface="Avenir Next LT Pro" panose="020B0504020202020204" pitchFamily="34" charset="0"/>
              </a:rPr>
              <a:t>Möjligheter</a:t>
            </a:r>
            <a:endParaRPr lang="sv-SE" sz="6000" b="1" dirty="0">
              <a:solidFill>
                <a:schemeClr val="bg1"/>
              </a:solidFill>
              <a:latin typeface="Avenir Next LT Pro" panose="020B0504020202020204" pitchFamily="34" charset="0"/>
            </a:endParaRPr>
          </a:p>
        </p:txBody>
      </p:sp>
    </p:spTree>
    <p:extLst>
      <p:ext uri="{BB962C8B-B14F-4D97-AF65-F5344CB8AC3E}">
        <p14:creationId xmlns:p14="http://schemas.microsoft.com/office/powerpoint/2010/main" val="295711987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ihandsfigur: Form 1">
            <a:extLst>
              <a:ext uri="{FF2B5EF4-FFF2-40B4-BE49-F238E27FC236}">
                <a16:creationId xmlns:a16="http://schemas.microsoft.com/office/drawing/2014/main" id="{FE0CC978-FE32-B26A-8C78-0396452B8758}"/>
              </a:ext>
            </a:extLst>
          </p:cNvPr>
          <p:cNvSpPr/>
          <p:nvPr/>
        </p:nvSpPr>
        <p:spPr>
          <a:xfrm flipV="1">
            <a:off x="181009" y="113716"/>
            <a:ext cx="11829982" cy="6536991"/>
          </a:xfrm>
          <a:custGeom>
            <a:avLst/>
            <a:gdLst>
              <a:gd name="connsiteX0" fmla="*/ 449291 w 11416931"/>
              <a:gd name="connsiteY0" fmla="*/ 0 h 6258402"/>
              <a:gd name="connsiteX1" fmla="*/ 10967640 w 11416931"/>
              <a:gd name="connsiteY1" fmla="*/ 0 h 6258402"/>
              <a:gd name="connsiteX2" fmla="*/ 11416931 w 11416931"/>
              <a:gd name="connsiteY2" fmla="*/ 449291 h 6258402"/>
              <a:gd name="connsiteX3" fmla="*/ 11416931 w 11416931"/>
              <a:gd name="connsiteY3" fmla="*/ 3596139 h 6258402"/>
              <a:gd name="connsiteX4" fmla="*/ 8806925 w 11416931"/>
              <a:gd name="connsiteY4" fmla="*/ 6258402 h 6258402"/>
              <a:gd name="connsiteX5" fmla="*/ 449291 w 11416931"/>
              <a:gd name="connsiteY5" fmla="*/ 6258402 h 6258402"/>
              <a:gd name="connsiteX6" fmla="*/ 0 w 11416931"/>
              <a:gd name="connsiteY6" fmla="*/ 5809111 h 6258402"/>
              <a:gd name="connsiteX7" fmla="*/ 0 w 11416931"/>
              <a:gd name="connsiteY7" fmla="*/ 449291 h 6258402"/>
              <a:gd name="connsiteX8" fmla="*/ 449291 w 11416931"/>
              <a:gd name="connsiteY8" fmla="*/ 0 h 625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6931" h="6258402">
                <a:moveTo>
                  <a:pt x="449291" y="0"/>
                </a:moveTo>
                <a:lnTo>
                  <a:pt x="10967640" y="0"/>
                </a:lnTo>
                <a:cubicBezTo>
                  <a:pt x="11215777" y="0"/>
                  <a:pt x="11416931" y="201154"/>
                  <a:pt x="11416931" y="449291"/>
                </a:cubicBezTo>
                <a:lnTo>
                  <a:pt x="11416931" y="3596139"/>
                </a:lnTo>
                <a:cubicBezTo>
                  <a:pt x="9975465" y="3596139"/>
                  <a:pt x="8806925" y="4788075"/>
                  <a:pt x="8806925" y="6258402"/>
                </a:cubicBezTo>
                <a:lnTo>
                  <a:pt x="449291" y="6258402"/>
                </a:lnTo>
                <a:cubicBezTo>
                  <a:pt x="201154" y="6258402"/>
                  <a:pt x="0" y="6057248"/>
                  <a:pt x="0" y="5809111"/>
                </a:cubicBezTo>
                <a:lnTo>
                  <a:pt x="0" y="449291"/>
                </a:lnTo>
                <a:cubicBezTo>
                  <a:pt x="0" y="201154"/>
                  <a:pt x="201154" y="0"/>
                  <a:pt x="449291"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3" name="Frihandsfigur: Form 2">
            <a:extLst>
              <a:ext uri="{FF2B5EF4-FFF2-40B4-BE49-F238E27FC236}">
                <a16:creationId xmlns:a16="http://schemas.microsoft.com/office/drawing/2014/main" id="{44021180-0682-26AA-5220-B07F6FA3E04D}"/>
              </a:ext>
            </a:extLst>
          </p:cNvPr>
          <p:cNvSpPr/>
          <p:nvPr/>
        </p:nvSpPr>
        <p:spPr>
          <a:xfrm rot="16200000">
            <a:off x="9437655" y="157587"/>
            <a:ext cx="2617212" cy="2529462"/>
          </a:xfrm>
          <a:custGeom>
            <a:avLst/>
            <a:gdLst>
              <a:gd name="connsiteX0" fmla="*/ 1440000 w 1440000"/>
              <a:gd name="connsiteY0" fmla="*/ 0 h 1440000"/>
              <a:gd name="connsiteX1" fmla="*/ 1440000 w 1440000"/>
              <a:gd name="connsiteY1" fmla="*/ 1440000 h 1440000"/>
              <a:gd name="connsiteX2" fmla="*/ 0 w 1440000"/>
              <a:gd name="connsiteY2" fmla="*/ 1440000 h 1440000"/>
              <a:gd name="connsiteX3" fmla="*/ 1440000 w 1440000"/>
              <a:gd name="connsiteY3" fmla="*/ 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1440000" y="0"/>
                </a:moveTo>
                <a:lnTo>
                  <a:pt x="1440000" y="1440000"/>
                </a:lnTo>
                <a:lnTo>
                  <a:pt x="0" y="1440000"/>
                </a:lnTo>
                <a:cubicBezTo>
                  <a:pt x="0" y="644710"/>
                  <a:pt x="644710" y="0"/>
                  <a:pt x="1440000" y="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pic>
        <p:nvPicPr>
          <p:cNvPr id="4" name="Bild 3" descr="Sköld kors kontur">
            <a:extLst>
              <a:ext uri="{FF2B5EF4-FFF2-40B4-BE49-F238E27FC236}">
                <a16:creationId xmlns:a16="http://schemas.microsoft.com/office/drawing/2014/main" id="{B96B339F-3B9A-CFB8-6EB8-8528D7B0CF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6217" y="443591"/>
            <a:ext cx="1377779" cy="1377779"/>
          </a:xfrm>
          <a:prstGeom prst="rect">
            <a:avLst/>
          </a:prstGeom>
        </p:spPr>
      </p:pic>
      <p:sp>
        <p:nvSpPr>
          <p:cNvPr id="5" name="textruta 4">
            <a:extLst>
              <a:ext uri="{FF2B5EF4-FFF2-40B4-BE49-F238E27FC236}">
                <a16:creationId xmlns:a16="http://schemas.microsoft.com/office/drawing/2014/main" id="{55D37265-204F-F991-8491-DDEA7AFE49B2}"/>
              </a:ext>
            </a:extLst>
          </p:cNvPr>
          <p:cNvSpPr txBox="1"/>
          <p:nvPr/>
        </p:nvSpPr>
        <p:spPr>
          <a:xfrm>
            <a:off x="310099" y="942633"/>
            <a:ext cx="9515097" cy="5940088"/>
          </a:xfrm>
          <a:prstGeom prst="rect">
            <a:avLst/>
          </a:prstGeom>
          <a:noFill/>
        </p:spPr>
        <p:txBody>
          <a:bodyPr wrap="square" rtlCol="0">
            <a:spAutoFit/>
          </a:bodyPr>
          <a:lstStyle/>
          <a:p>
            <a:r>
              <a:rPr lang="sv-SE" sz="2000" b="1" dirty="0">
                <a:solidFill>
                  <a:srgbClr val="00760E"/>
                </a:solidFill>
                <a:latin typeface="Avenir Next LT Pro" panose="020B0504020202020204" pitchFamily="34" charset="0"/>
              </a:rPr>
              <a:t>Konkurrens från lågprisaktörer</a:t>
            </a:r>
          </a:p>
          <a:p>
            <a:r>
              <a:rPr lang="sv-SE" sz="2000" dirty="0">
                <a:solidFill>
                  <a:srgbClr val="00760E"/>
                </a:solidFill>
                <a:latin typeface="Avenir Next LT Pro" panose="020B0504020202020204" pitchFamily="34" charset="0"/>
              </a:rPr>
              <a:t>Konkurrens från aktörer som Lidl och Willys, som erbjuder lägre priser, kan pressa Coops marknadsandelar i priskänsliga segment.</a:t>
            </a:r>
          </a:p>
          <a:p>
            <a:endParaRPr lang="sv-SE" sz="2000" dirty="0">
              <a:solidFill>
                <a:srgbClr val="00760E"/>
              </a:solidFill>
              <a:latin typeface="Avenir Next LT Pro" panose="020B0504020202020204" pitchFamily="34" charset="0"/>
            </a:endParaRPr>
          </a:p>
          <a:p>
            <a:r>
              <a:rPr lang="sv-SE" sz="2000" b="1" dirty="0">
                <a:solidFill>
                  <a:srgbClr val="00760E"/>
                </a:solidFill>
                <a:latin typeface="Avenir Next LT Pro" panose="020B0504020202020204" pitchFamily="34" charset="0"/>
              </a:rPr>
              <a:t>Strikta regler och ekonomisk osäkerhet</a:t>
            </a:r>
          </a:p>
          <a:p>
            <a:r>
              <a:rPr lang="sv-SE" sz="2000" dirty="0">
                <a:solidFill>
                  <a:srgbClr val="00760E"/>
                </a:solidFill>
                <a:latin typeface="Avenir Next LT Pro" panose="020B0504020202020204" pitchFamily="34" charset="0"/>
              </a:rPr>
              <a:t>Regler kring försäljning och marknadsföring av alkohol kan försvåra Coops försäljningsstrategi.</a:t>
            </a:r>
          </a:p>
          <a:p>
            <a:r>
              <a:rPr lang="sv-SE" sz="2000" dirty="0">
                <a:solidFill>
                  <a:srgbClr val="00760E"/>
                </a:solidFill>
                <a:latin typeface="Avenir Next LT Pro" panose="020B0504020202020204" pitchFamily="34" charset="0"/>
              </a:rPr>
              <a:t>Ekonomisk osäkerhet kan leda till att priskänsliga kunder väljer lågprisalternativ framför Coop.</a:t>
            </a:r>
          </a:p>
          <a:p>
            <a:endParaRPr lang="sv-SE" sz="2000" dirty="0">
              <a:solidFill>
                <a:srgbClr val="00760E"/>
              </a:solidFill>
              <a:latin typeface="Avenir Next LT Pro" panose="020B0504020202020204" pitchFamily="34" charset="0"/>
            </a:endParaRPr>
          </a:p>
          <a:p>
            <a:r>
              <a:rPr lang="sv-SE" sz="2000" b="1" dirty="0">
                <a:solidFill>
                  <a:srgbClr val="00760E"/>
                </a:solidFill>
                <a:latin typeface="Avenir Next LT Pro" panose="020B0504020202020204" pitchFamily="34" charset="0"/>
              </a:rPr>
              <a:t>Marknadsandelar och förändringar i konsumentbeteenden</a:t>
            </a:r>
          </a:p>
          <a:p>
            <a:r>
              <a:rPr lang="sv-SE" sz="2000" dirty="0">
                <a:solidFill>
                  <a:srgbClr val="00760E"/>
                </a:solidFill>
                <a:latin typeface="Avenir Next LT Pro" panose="020B0504020202020204" pitchFamily="34" charset="0"/>
              </a:rPr>
              <a:t>ICA:s starka marknadsandelar samt konsumenternas rörelse mot mer bekvämlighet och online-köp kan minska Coops andel om de inte hänger med i utvecklingen.</a:t>
            </a:r>
          </a:p>
          <a:p>
            <a:endParaRPr lang="sv-SE" sz="2000" dirty="0">
              <a:solidFill>
                <a:srgbClr val="00760E"/>
              </a:solidFill>
              <a:latin typeface="Avenir Next LT Pro" panose="020B0504020202020204" pitchFamily="34" charset="0"/>
            </a:endParaRPr>
          </a:p>
          <a:p>
            <a:r>
              <a:rPr lang="sv-SE" sz="2000" b="1" dirty="0">
                <a:solidFill>
                  <a:srgbClr val="00760E"/>
                </a:solidFill>
                <a:latin typeface="Avenir Next LT Pro" panose="020B0504020202020204" pitchFamily="34" charset="0"/>
              </a:rPr>
              <a:t>Leveransproblem och driftsäkerhet</a:t>
            </a:r>
          </a:p>
          <a:p>
            <a:r>
              <a:rPr lang="sv-SE" sz="2000" dirty="0">
                <a:solidFill>
                  <a:srgbClr val="00760E"/>
                </a:solidFill>
                <a:latin typeface="Avenir Next LT Pro" panose="020B0504020202020204" pitchFamily="34" charset="0"/>
              </a:rPr>
              <a:t>Störningar i leveranskedjor och bristande systemredundans kan påverka Coops förmåga att upprätthålla lager och servicekvalitet.</a:t>
            </a:r>
            <a:br>
              <a:rPr lang="sv-SE" sz="2000" dirty="0">
                <a:latin typeface="Avenir Next LT Pro" panose="020B0504020202020204" pitchFamily="34" charset="0"/>
              </a:rPr>
            </a:br>
            <a:endParaRPr lang="sv-SE" sz="2000" dirty="0">
              <a:latin typeface="Avenir Next LT Pro" panose="020B0504020202020204" pitchFamily="34" charset="0"/>
            </a:endParaRPr>
          </a:p>
        </p:txBody>
      </p:sp>
      <p:sp>
        <p:nvSpPr>
          <p:cNvPr id="6" name="textruta 5">
            <a:extLst>
              <a:ext uri="{FF2B5EF4-FFF2-40B4-BE49-F238E27FC236}">
                <a16:creationId xmlns:a16="http://schemas.microsoft.com/office/drawing/2014/main" id="{94F626DC-6DD9-7FE0-21CB-9EBCAC692184}"/>
              </a:ext>
            </a:extLst>
          </p:cNvPr>
          <p:cNvSpPr txBox="1"/>
          <p:nvPr/>
        </p:nvSpPr>
        <p:spPr>
          <a:xfrm>
            <a:off x="310100" y="173192"/>
            <a:ext cx="3916381" cy="769441"/>
          </a:xfrm>
          <a:prstGeom prst="rect">
            <a:avLst/>
          </a:prstGeom>
          <a:noFill/>
        </p:spPr>
        <p:txBody>
          <a:bodyPr wrap="square" rtlCol="0">
            <a:spAutoFit/>
          </a:bodyPr>
          <a:lstStyle/>
          <a:p>
            <a:r>
              <a:rPr lang="sv-SE" sz="4400" b="1" dirty="0">
                <a:solidFill>
                  <a:srgbClr val="00760E"/>
                </a:solidFill>
                <a:latin typeface="Avenir Next LT Pro" panose="020B0504020202020204" pitchFamily="34" charset="0"/>
              </a:rPr>
              <a:t>Hot</a:t>
            </a:r>
            <a:endParaRPr lang="sv-SE" sz="6000" b="1" dirty="0">
              <a:solidFill>
                <a:srgbClr val="00760E"/>
              </a:solidFill>
              <a:latin typeface="Avenir Next LT Pro" panose="020B0504020202020204" pitchFamily="34" charset="0"/>
            </a:endParaRPr>
          </a:p>
        </p:txBody>
      </p:sp>
    </p:spTree>
    <p:extLst>
      <p:ext uri="{BB962C8B-B14F-4D97-AF65-F5344CB8AC3E}">
        <p14:creationId xmlns:p14="http://schemas.microsoft.com/office/powerpoint/2010/main" val="1032680823"/>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Bildobjekt 5" descr="En bild som visar inomhus, krukväxt, växt, möbler&#10;&#10;Automatiskt genererad beskrivning">
            <a:extLst>
              <a:ext uri="{FF2B5EF4-FFF2-40B4-BE49-F238E27FC236}">
                <a16:creationId xmlns:a16="http://schemas.microsoft.com/office/drawing/2014/main" id="{1B9290BE-76B9-E46A-2CA3-C00E4CBB65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4" name="Rektangel 3">
            <a:extLst>
              <a:ext uri="{FF2B5EF4-FFF2-40B4-BE49-F238E27FC236}">
                <a16:creationId xmlns:a16="http://schemas.microsoft.com/office/drawing/2014/main" id="{BA8F3C00-5B15-88B8-96AC-6C68D134F42D}"/>
              </a:ext>
            </a:extLst>
          </p:cNvPr>
          <p:cNvSpPr/>
          <p:nvPr/>
        </p:nvSpPr>
        <p:spPr>
          <a:xfrm>
            <a:off x="7708107" y="-1"/>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ruta 4">
            <a:extLst>
              <a:ext uri="{FF2B5EF4-FFF2-40B4-BE49-F238E27FC236}">
                <a16:creationId xmlns:a16="http://schemas.microsoft.com/office/drawing/2014/main" id="{B66C07CD-1C82-1670-48D3-ED718FB66F2D}"/>
              </a:ext>
            </a:extLst>
          </p:cNvPr>
          <p:cNvSpPr txBox="1"/>
          <p:nvPr/>
        </p:nvSpPr>
        <p:spPr>
          <a:xfrm>
            <a:off x="7927182" y="342900"/>
            <a:ext cx="4264818" cy="646331"/>
          </a:xfrm>
          <a:prstGeom prst="rect">
            <a:avLst/>
          </a:prstGeom>
          <a:noFill/>
        </p:spPr>
        <p:txBody>
          <a:bodyPr wrap="square" rtlCol="0">
            <a:spAutoFit/>
          </a:bodyPr>
          <a:lstStyle/>
          <a:p>
            <a:r>
              <a:rPr lang="sv-SE" sz="3600" b="1" dirty="0">
                <a:solidFill>
                  <a:srgbClr val="00AA45"/>
                </a:solidFill>
                <a:latin typeface="Avenir Next LT Pro" panose="020B0504020202020204" pitchFamily="34" charset="0"/>
              </a:rPr>
              <a:t>Marknadsandelar</a:t>
            </a:r>
          </a:p>
        </p:txBody>
      </p:sp>
      <p:sp>
        <p:nvSpPr>
          <p:cNvPr id="9" name="textruta 8">
            <a:extLst>
              <a:ext uri="{FF2B5EF4-FFF2-40B4-BE49-F238E27FC236}">
                <a16:creationId xmlns:a16="http://schemas.microsoft.com/office/drawing/2014/main" id="{CA0E097A-A315-3D2C-8662-96BC51A46769}"/>
              </a:ext>
            </a:extLst>
          </p:cNvPr>
          <p:cNvSpPr txBox="1"/>
          <p:nvPr/>
        </p:nvSpPr>
        <p:spPr>
          <a:xfrm>
            <a:off x="7927182" y="1319571"/>
            <a:ext cx="4391024" cy="3108543"/>
          </a:xfrm>
          <a:prstGeom prst="rect">
            <a:avLst/>
          </a:prstGeom>
          <a:noFill/>
        </p:spPr>
        <p:txBody>
          <a:bodyPr wrap="square" rtlCol="0">
            <a:spAutoFit/>
          </a:bodyPr>
          <a:lstStyle/>
          <a:p>
            <a:r>
              <a:rPr lang="sv-SE" sz="2800" dirty="0">
                <a:solidFill>
                  <a:srgbClr val="00AA45"/>
                </a:solidFill>
                <a:latin typeface="Avenir Next LT Pro" panose="020B0504020202020204" pitchFamily="34" charset="0"/>
              </a:rPr>
              <a:t>Coop behöver ta marknadsandelar från sina konkurrenter, till sin hjälp har man ett av Europas största automatiserade centrallager i Eskilstuna.</a:t>
            </a:r>
          </a:p>
        </p:txBody>
      </p:sp>
      <p:graphicFrame>
        <p:nvGraphicFramePr>
          <p:cNvPr id="12" name="Diagram 11">
            <a:extLst>
              <a:ext uri="{FF2B5EF4-FFF2-40B4-BE49-F238E27FC236}">
                <a16:creationId xmlns:a16="http://schemas.microsoft.com/office/drawing/2014/main" id="{FDF59181-9274-4BBF-BA19-2613F575C7E0}"/>
              </a:ext>
            </a:extLst>
          </p:cNvPr>
          <p:cNvGraphicFramePr/>
          <p:nvPr>
            <p:extLst>
              <p:ext uri="{D42A27DB-BD31-4B8C-83A1-F6EECF244321}">
                <p14:modId xmlns:p14="http://schemas.microsoft.com/office/powerpoint/2010/main" val="3372642419"/>
              </p:ext>
            </p:extLst>
          </p:nvPr>
        </p:nvGraphicFramePr>
        <p:xfrm>
          <a:off x="12930187" y="342900"/>
          <a:ext cx="6505576" cy="2650331"/>
        </p:xfrm>
        <a:graphic>
          <a:graphicData uri="http://schemas.openxmlformats.org/drawingml/2006/chart">
            <c:chart xmlns:c="http://schemas.openxmlformats.org/drawingml/2006/chart" xmlns:r="http://schemas.openxmlformats.org/officeDocument/2006/relationships" r:id="rId3"/>
          </a:graphicData>
        </a:graphic>
      </p:graphicFrame>
      <p:pic>
        <p:nvPicPr>
          <p:cNvPr id="14" name="Bildobjekt 13" descr="En bild som visar berg, himmel, Flygfotografi, utomhus&#10;&#10;Automatiskt genererad beskrivning">
            <a:extLst>
              <a:ext uri="{FF2B5EF4-FFF2-40B4-BE49-F238E27FC236}">
                <a16:creationId xmlns:a16="http://schemas.microsoft.com/office/drawing/2014/main" id="{83B2959C-6C5B-062E-A724-94771783C3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30187" y="3136106"/>
            <a:ext cx="6486525" cy="3635436"/>
          </a:xfrm>
          <a:prstGeom prst="rect">
            <a:avLst/>
          </a:prstGeom>
        </p:spPr>
      </p:pic>
    </p:spTree>
    <p:extLst>
      <p:ext uri="{BB962C8B-B14F-4D97-AF65-F5344CB8AC3E}">
        <p14:creationId xmlns:p14="http://schemas.microsoft.com/office/powerpoint/2010/main" val="2666215468"/>
      </p:ext>
    </p:extLst>
  </p:cSld>
  <p:clrMapOvr>
    <a:masterClrMapping/>
  </p:clrMapOvr>
  <p:transition spd="slow">
    <p:strips dir="rd"/>
  </p:transition>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5476</TotalTime>
  <Words>2962</Words>
  <Application>Microsoft Office PowerPoint</Application>
  <PresentationFormat>Bredbild</PresentationFormat>
  <Paragraphs>371</Paragraphs>
  <Slides>39</Slides>
  <Notes>1</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39</vt:i4>
      </vt:variant>
    </vt:vector>
  </HeadingPairs>
  <TitlesOfParts>
    <vt:vector size="45" baseType="lpstr">
      <vt:lpstr>Aptos</vt:lpstr>
      <vt:lpstr>Aptos Display</vt:lpstr>
      <vt:lpstr>Arial</vt:lpstr>
      <vt:lpstr>Avenir Next LT Pro</vt:lpstr>
      <vt:lpstr>Wingdings</vt: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Valentin Andersson</dc:creator>
  <cp:lastModifiedBy>Valentin Andersson</cp:lastModifiedBy>
  <cp:revision>7</cp:revision>
  <dcterms:created xsi:type="dcterms:W3CDTF">2024-10-31T21:45:37Z</dcterms:created>
  <dcterms:modified xsi:type="dcterms:W3CDTF">2024-11-06T23:14:13Z</dcterms:modified>
</cp:coreProperties>
</file>